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4"/>
  </p:notesMasterIdLst>
  <p:handoutMasterIdLst>
    <p:handoutMasterId r:id="rId45"/>
  </p:handoutMasterIdLst>
  <p:sldIdLst>
    <p:sldId id="256" r:id="rId2"/>
    <p:sldId id="285" r:id="rId3"/>
    <p:sldId id="258" r:id="rId4"/>
    <p:sldId id="288" r:id="rId5"/>
    <p:sldId id="259" r:id="rId6"/>
    <p:sldId id="314" r:id="rId7"/>
    <p:sldId id="289" r:id="rId8"/>
    <p:sldId id="264" r:id="rId9"/>
    <p:sldId id="290" r:id="rId10"/>
    <p:sldId id="270" r:id="rId11"/>
    <p:sldId id="286" r:id="rId12"/>
    <p:sldId id="266" r:id="rId13"/>
    <p:sldId id="269" r:id="rId14"/>
    <p:sldId id="291" r:id="rId15"/>
    <p:sldId id="276" r:id="rId16"/>
    <p:sldId id="293" r:id="rId17"/>
    <p:sldId id="273" r:id="rId18"/>
    <p:sldId id="294" r:id="rId19"/>
    <p:sldId id="261"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274" r:id="rId34"/>
    <p:sldId id="311" r:id="rId35"/>
    <p:sldId id="292" r:id="rId36"/>
    <p:sldId id="308" r:id="rId37"/>
    <p:sldId id="309" r:id="rId38"/>
    <p:sldId id="260" r:id="rId39"/>
    <p:sldId id="263" r:id="rId40"/>
    <p:sldId id="271" r:id="rId41"/>
    <p:sldId id="262" r:id="rId42"/>
    <p:sldId id="280" r:id="rId43"/>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Arial"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Arial"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Arial"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Arial"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Arial" charset="0"/>
        <a:sym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4660"/>
  </p:normalViewPr>
  <p:slideViewPr>
    <p:cSldViewPr snapToGrid="0" snapToObjects="1">
      <p:cViewPr varScale="1">
        <p:scale>
          <a:sx n="69" d="100"/>
          <a:sy n="69" d="100"/>
        </p:scale>
        <p:origin x="-12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barChart>
        <c:barDir val="bar"/>
        <c:grouping val="stacked"/>
        <c:varyColors val="0"/>
        <c:ser>
          <c:idx val="0"/>
          <c:order val="0"/>
          <c:tx>
            <c:strRef>
              <c:f>Sheet1!$B$1</c:f>
              <c:strCache>
                <c:ptCount val="1"/>
                <c:pt idx="0">
                  <c:v>Series 1</c:v>
                </c:pt>
              </c:strCache>
            </c:strRef>
          </c:tx>
          <c:invertIfNegative val="0"/>
          <c:dPt>
            <c:idx val="0"/>
            <c:invertIfNegative val="0"/>
            <c:bubble3D val="0"/>
            <c:spPr>
              <a:solidFill>
                <a:schemeClr val="accent5"/>
              </a:solidFill>
            </c:spPr>
            <c:extLst xmlns:c16r2="http://schemas.microsoft.com/office/drawing/2015/06/chart">
              <c:ext xmlns:c16="http://schemas.microsoft.com/office/drawing/2014/chart" uri="{C3380CC4-5D6E-409C-BE32-E72D297353CC}">
                <c16:uniqueId val="{00000001-83A6-4CBA-8289-427C2A5718B5}"/>
              </c:ext>
            </c:extLst>
          </c:dPt>
          <c:dPt>
            <c:idx val="1"/>
            <c:invertIfNegative val="0"/>
            <c:bubble3D val="0"/>
            <c:spPr>
              <a:solidFill>
                <a:schemeClr val="accent4"/>
              </a:solidFill>
            </c:spPr>
            <c:extLst xmlns:c16r2="http://schemas.microsoft.com/office/drawing/2015/06/chart">
              <c:ext xmlns:c16="http://schemas.microsoft.com/office/drawing/2014/chart" uri="{C3380CC4-5D6E-409C-BE32-E72D297353CC}">
                <c16:uniqueId val="{00000003-83A6-4CBA-8289-427C2A5718B5}"/>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83A6-4CBA-8289-427C2A5718B5}"/>
              </c:ext>
            </c:extLst>
          </c:dPt>
          <c:cat>
            <c:strRef>
              <c:f>Sheet1!$A$2:$A$4</c:f>
              <c:strCache>
                <c:ptCount val="3"/>
                <c:pt idx="0">
                  <c:v>Category 1</c:v>
                </c:pt>
                <c:pt idx="1">
                  <c:v>Category 2</c:v>
                </c:pt>
                <c:pt idx="2">
                  <c:v>Category 3</c:v>
                </c:pt>
              </c:strCache>
            </c:strRef>
          </c:cat>
          <c:val>
            <c:numRef>
              <c:f>Sheet1!$B$2:$B$4</c:f>
              <c:numCache>
                <c:formatCode>General</c:formatCode>
                <c:ptCount val="3"/>
                <c:pt idx="0">
                  <c:v>4.0</c:v>
                </c:pt>
                <c:pt idx="1">
                  <c:v>3.0</c:v>
                </c:pt>
                <c:pt idx="2">
                  <c:v>2.0</c:v>
                </c:pt>
              </c:numCache>
            </c:numRef>
          </c:val>
          <c:extLst xmlns:c16r2="http://schemas.microsoft.com/office/drawing/2015/06/chart">
            <c:ext xmlns:c16="http://schemas.microsoft.com/office/drawing/2014/chart" uri="{C3380CC4-5D6E-409C-BE32-E72D297353CC}">
              <c16:uniqueId val="{00000006-83A6-4CBA-8289-427C2A5718B5}"/>
            </c:ext>
          </c:extLst>
        </c:ser>
        <c:dLbls>
          <c:showLegendKey val="0"/>
          <c:showVal val="0"/>
          <c:showCatName val="0"/>
          <c:showSerName val="0"/>
          <c:showPercent val="0"/>
          <c:showBubbleSize val="0"/>
        </c:dLbls>
        <c:gapWidth val="75"/>
        <c:overlap val="100"/>
        <c:axId val="-2112781784"/>
        <c:axId val="-2112784776"/>
      </c:barChart>
      <c:catAx>
        <c:axId val="-2112781784"/>
        <c:scaling>
          <c:orientation val="minMax"/>
        </c:scaling>
        <c:delete val="1"/>
        <c:axPos val="l"/>
        <c:numFmt formatCode="General" sourceLinked="0"/>
        <c:majorTickMark val="out"/>
        <c:minorTickMark val="none"/>
        <c:tickLblPos val="none"/>
        <c:crossAx val="-2112784776"/>
        <c:crosses val="autoZero"/>
        <c:auto val="1"/>
        <c:lblAlgn val="ctr"/>
        <c:lblOffset val="100"/>
        <c:noMultiLvlLbl val="0"/>
      </c:catAx>
      <c:valAx>
        <c:axId val="-2112784776"/>
        <c:scaling>
          <c:orientation val="minMax"/>
          <c:max val="4.0"/>
        </c:scaling>
        <c:delete val="1"/>
        <c:axPos val="b"/>
        <c:majorGridlines/>
        <c:numFmt formatCode="General" sourceLinked="1"/>
        <c:majorTickMark val="out"/>
        <c:minorTickMark val="none"/>
        <c:tickLblPos val="none"/>
        <c:crossAx val="-211278178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Sheet1!$J$16</c:f>
              <c:strCache>
                <c:ptCount val="1"/>
                <c:pt idx="0">
                  <c:v>&lt; 2 Days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00189160845254066"/>
                  <c:y val="-0.006302627873247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C94-46DE-A5B9-4EF319E7F97A}"/>
                </c:ext>
                <c:ext xmlns:c15="http://schemas.microsoft.com/office/drawing/2012/chart" uri="{CE6537A1-D6FC-4f65-9D91-7224C49458BB}"/>
              </c:extLst>
            </c:dLbl>
            <c:dLbl>
              <c:idx val="1"/>
              <c:layout>
                <c:manualLayout>
                  <c:x val="-0.0018916084525407"/>
                  <c:y val="0.003205407356953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94-46DE-A5B9-4EF319E7F97A}"/>
                </c:ext>
                <c:ext xmlns:c15="http://schemas.microsoft.com/office/drawing/2012/chart" uri="{CE6537A1-D6FC-4f65-9D91-7224C49458BB}"/>
              </c:extLst>
            </c:dLbl>
            <c:dLbl>
              <c:idx val="2"/>
              <c:layout>
                <c:manualLayout>
                  <c:x val="-0.00189160845254066"/>
                  <c:y val="0.0009037075084396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C94-46DE-A5B9-4EF319E7F97A}"/>
                </c:ext>
                <c:ext xmlns:c15="http://schemas.microsoft.com/office/drawing/2012/chart" uri="{CE6537A1-D6FC-4f65-9D91-7224C49458BB}"/>
              </c:extLst>
            </c:dLbl>
            <c:dLbl>
              <c:idx val="3"/>
              <c:layout>
                <c:manualLayout>
                  <c:x val="-0.0018916084525408"/>
                  <c:y val="-0.012605255746495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94-46DE-A5B9-4EF319E7F97A}"/>
                </c:ext>
                <c:ext xmlns:c15="http://schemas.microsoft.com/office/drawing/2012/chart" uri="{CE6537A1-D6FC-4f65-9D91-7224C49458BB}"/>
              </c:extLst>
            </c:dLbl>
            <c:dLbl>
              <c:idx val="4"/>
              <c:layout>
                <c:manualLayout>
                  <c:x val="0.0"/>
                  <c:y val="-0.0063026278732478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C94-46DE-A5B9-4EF319E7F97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Sheet1!$J$17:$J$21</c:f>
              <c:numCache>
                <c:formatCode>0%</c:formatCode>
                <c:ptCount val="5"/>
                <c:pt idx="0">
                  <c:v>0.15</c:v>
                </c:pt>
                <c:pt idx="1">
                  <c:v>0.11</c:v>
                </c:pt>
                <c:pt idx="2">
                  <c:v>0.09</c:v>
                </c:pt>
                <c:pt idx="3">
                  <c:v>0.13</c:v>
                </c:pt>
                <c:pt idx="4">
                  <c:v>0.13</c:v>
                </c:pt>
              </c:numCache>
            </c:numRef>
          </c:val>
          <c:extLst xmlns:c16r2="http://schemas.microsoft.com/office/drawing/2015/06/chart">
            <c:ext xmlns:c16="http://schemas.microsoft.com/office/drawing/2014/chart" uri="{C3380CC4-5D6E-409C-BE32-E72D297353CC}">
              <c16:uniqueId val="{00000000-7D9B-42BF-A9F9-C791FF9D96FB}"/>
            </c:ext>
          </c:extLst>
        </c:ser>
        <c:ser>
          <c:idx val="1"/>
          <c:order val="1"/>
          <c:tx>
            <c:strRef>
              <c:f>Sheet1!$K$16</c:f>
              <c:strCache>
                <c:ptCount val="1"/>
                <c:pt idx="0">
                  <c:v>2 to 4 Days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0"/>
                  <c:y val="0.0031510658016682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94-46DE-A5B9-4EF319E7F97A}"/>
                </c:ext>
                <c:ext xmlns:c15="http://schemas.microsoft.com/office/drawing/2012/chart" uri="{CE6537A1-D6FC-4f65-9D91-7224C49458BB}"/>
              </c:extLst>
            </c:dLbl>
            <c:dLbl>
              <c:idx val="1"/>
              <c:layout>
                <c:manualLayout>
                  <c:x val="-6.93581753615975E-17"/>
                  <c:y val="0.00945394180987149"/>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C94-46DE-A5B9-4EF319E7F97A}"/>
                </c:ext>
                <c:ext xmlns:c15="http://schemas.microsoft.com/office/drawing/2012/chart" uri="{CE6537A1-D6FC-4f65-9D91-7224C49458BB}"/>
              </c:extLst>
            </c:dLbl>
            <c:dLbl>
              <c:idx val="2"/>
              <c:layout>
                <c:manualLayout>
                  <c:x val="-0.00756643381016264"/>
                  <c:y val="0.0031513139366238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C94-46DE-A5B9-4EF319E7F97A}"/>
                </c:ext>
                <c:ext xmlns:c15="http://schemas.microsoft.com/office/drawing/2012/chart" uri="{CE6537A1-D6FC-4f65-9D91-7224C49458BB}"/>
              </c:extLst>
            </c:dLbl>
            <c:dLbl>
              <c:idx val="3"/>
              <c:layout>
                <c:manualLayout>
                  <c:x val="0.0"/>
                  <c:y val="-0.0031513139366239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C94-46DE-A5B9-4EF319E7F97A}"/>
                </c:ext>
                <c:ext xmlns:c15="http://schemas.microsoft.com/office/drawing/2012/chart" uri="{CE6537A1-D6FC-4f65-9D91-7224C49458BB}"/>
              </c:extLst>
            </c:dLbl>
            <c:dLbl>
              <c:idx val="4"/>
              <c:layout>
                <c:manualLayout>
                  <c:x val="0.0"/>
                  <c:y val="0.006302627873247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C94-46DE-A5B9-4EF319E7F97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Sheet1!$K$17:$K$21</c:f>
              <c:numCache>
                <c:formatCode>0%</c:formatCode>
                <c:ptCount val="5"/>
                <c:pt idx="0">
                  <c:v>0.51</c:v>
                </c:pt>
                <c:pt idx="1">
                  <c:v>0.45</c:v>
                </c:pt>
                <c:pt idx="2">
                  <c:v>0.43</c:v>
                </c:pt>
                <c:pt idx="3">
                  <c:v>0.600000000000002</c:v>
                </c:pt>
                <c:pt idx="4">
                  <c:v>0.5</c:v>
                </c:pt>
              </c:numCache>
            </c:numRef>
          </c:val>
          <c:extLst xmlns:c16r2="http://schemas.microsoft.com/office/drawing/2015/06/chart">
            <c:ext xmlns:c16="http://schemas.microsoft.com/office/drawing/2014/chart" uri="{C3380CC4-5D6E-409C-BE32-E72D297353CC}">
              <c16:uniqueId val="{00000001-7D9B-42BF-A9F9-C791FF9D96FB}"/>
            </c:ext>
          </c:extLst>
        </c:ser>
        <c:ser>
          <c:idx val="2"/>
          <c:order val="2"/>
          <c:tx>
            <c:strRef>
              <c:f>Sheet1!$L$16</c:f>
              <c:strCache>
                <c:ptCount val="1"/>
                <c:pt idx="0">
                  <c:v>&gt; 4 Days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00189160845254066"/>
                  <c:y val="0.015756569683119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C94-46DE-A5B9-4EF319E7F97A}"/>
                </c:ext>
                <c:ext xmlns:c15="http://schemas.microsoft.com/office/drawing/2012/chart" uri="{CE6537A1-D6FC-4f65-9D91-7224C49458BB}"/>
              </c:extLst>
            </c:dLbl>
            <c:dLbl>
              <c:idx val="1"/>
              <c:layout>
                <c:manualLayout>
                  <c:x val="0.0"/>
                  <c:y val="0.006302627873247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C94-46DE-A5B9-4EF319E7F97A}"/>
                </c:ext>
                <c:ext xmlns:c15="http://schemas.microsoft.com/office/drawing/2012/chart" uri="{CE6537A1-D6FC-4f65-9D91-7224C49458BB}"/>
              </c:extLst>
            </c:dLbl>
            <c:dLbl>
              <c:idx val="2"/>
              <c:layout>
                <c:manualLayout>
                  <c:x val="-0.00189160845254066"/>
                  <c:y val="0.0031513139366238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C94-46DE-A5B9-4EF319E7F97A}"/>
                </c:ext>
                <c:ext xmlns:c15="http://schemas.microsoft.com/office/drawing/2012/chart" uri="{CE6537A1-D6FC-4f65-9D91-7224C49458BB}"/>
              </c:extLst>
            </c:dLbl>
            <c:dLbl>
              <c:idx val="3"/>
              <c:layout>
                <c:manualLayout>
                  <c:x val="-0.00189160845254066"/>
                  <c:y val="0.012605255746495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C94-46DE-A5B9-4EF319E7F97A}"/>
                </c:ext>
                <c:ext xmlns:c15="http://schemas.microsoft.com/office/drawing/2012/chart" uri="{CE6537A1-D6FC-4f65-9D91-7224C49458BB}"/>
              </c:extLst>
            </c:dLbl>
            <c:dLbl>
              <c:idx val="4"/>
              <c:layout>
                <c:manualLayout>
                  <c:x val="0.0"/>
                  <c:y val="-0.0031513139366238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C94-46DE-A5B9-4EF319E7F97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Sheet1!$I$17:$I$21</c:f>
              <c:strCache>
                <c:ptCount val="5"/>
                <c:pt idx="0">
                  <c:v>Prekindergarten</c:v>
                </c:pt>
                <c:pt idx="1">
                  <c:v>Grades K-5</c:v>
                </c:pt>
                <c:pt idx="2">
                  <c:v>Grades 6-8</c:v>
                </c:pt>
                <c:pt idx="3">
                  <c:v>Grades 9-12</c:v>
                </c:pt>
                <c:pt idx="4">
                  <c:v>All Grades</c:v>
                </c:pt>
              </c:strCache>
            </c:strRef>
          </c:cat>
          <c:val>
            <c:numRef>
              <c:f>Sheet1!$L$17:$L$21</c:f>
              <c:numCache>
                <c:formatCode>0%</c:formatCode>
                <c:ptCount val="5"/>
                <c:pt idx="0">
                  <c:v>0.78</c:v>
                </c:pt>
                <c:pt idx="1">
                  <c:v>0.760000000000004</c:v>
                </c:pt>
                <c:pt idx="2">
                  <c:v>0.78</c:v>
                </c:pt>
                <c:pt idx="3">
                  <c:v>0.93</c:v>
                </c:pt>
                <c:pt idx="4">
                  <c:v>0.880000000000001</c:v>
                </c:pt>
              </c:numCache>
            </c:numRef>
          </c:val>
          <c:extLst xmlns:c16r2="http://schemas.microsoft.com/office/drawing/2015/06/chart">
            <c:ext xmlns:c16="http://schemas.microsoft.com/office/drawing/2014/chart" uri="{C3380CC4-5D6E-409C-BE32-E72D297353CC}">
              <c16:uniqueId val="{00000002-7D9B-42BF-A9F9-C791FF9D96FB}"/>
            </c:ext>
          </c:extLst>
        </c:ser>
        <c:dLbls>
          <c:showLegendKey val="0"/>
          <c:showVal val="1"/>
          <c:showCatName val="0"/>
          <c:showSerName val="0"/>
          <c:showPercent val="0"/>
          <c:showBubbleSize val="0"/>
        </c:dLbls>
        <c:gapWidth val="100"/>
        <c:overlap val="-24"/>
        <c:axId val="-2110359336"/>
        <c:axId val="-2110355544"/>
      </c:barChart>
      <c:catAx>
        <c:axId val="-2110359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10355544"/>
        <c:crosses val="autoZero"/>
        <c:auto val="1"/>
        <c:lblAlgn val="ctr"/>
        <c:lblOffset val="100"/>
        <c:noMultiLvlLbl val="0"/>
      </c:catAx>
      <c:valAx>
        <c:axId val="-2110355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110359336"/>
        <c:crosses val="autoZero"/>
        <c:crossBetween val="between"/>
      </c:valAx>
      <c:spPr>
        <a:noFill/>
        <a:ln>
          <a:noFill/>
        </a:ln>
        <a:effectLst/>
      </c:spPr>
    </c:plotArea>
    <c:legend>
      <c:legendPos val="b"/>
      <c:layout>
        <c:manualLayout>
          <c:xMode val="edge"/>
          <c:yMode val="edge"/>
          <c:x val="0.225368316273359"/>
          <c:y val="0.876714643560339"/>
          <c:w val="0.541044120487986"/>
          <c:h val="0.0823182752635503"/>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57D54-FA48-4362-B336-A4119AA1D13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1080B376-8446-4050-807F-F890B49944EE}">
      <dgm:prSet phldrT="[Text]" custT="1"/>
      <dgm:spPr>
        <a:xfrm>
          <a:off x="3775352" y="453038"/>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Attainment Over Time </a:t>
          </a:r>
        </a:p>
      </dgm:t>
    </dgm:pt>
    <dgm:pt modelId="{03EA0294-A3B0-4BD5-9123-735CB0018DA1}" type="parTrans" cxnId="{108B28F3-17CD-4D44-B456-C03E11EB4D54}">
      <dgm:prSet/>
      <dgm:spPr/>
      <dgm:t>
        <a:bodyPr/>
        <a:lstStyle/>
        <a:p>
          <a:endParaRPr lang="en-US"/>
        </a:p>
      </dgm:t>
    </dgm:pt>
    <dgm:pt modelId="{52025185-8A67-4C17-B11B-13FBFF9F3E84}" type="sibTrans" cxnId="{108B28F3-17CD-4D44-B456-C03E11EB4D54}">
      <dgm:prSet/>
      <dgm:spPr/>
      <dgm:t>
        <a:bodyPr/>
        <a:lstStyle/>
        <a:p>
          <a:endParaRPr lang="en-US"/>
        </a:p>
      </dgm:t>
    </dgm:pt>
    <dgm:pt modelId="{45A133F6-19EE-4A7D-AFA0-808E75D8D742}">
      <dgm:prSet phldrT="[Text]" custT="1"/>
      <dgm:spPr>
        <a:xfrm>
          <a:off x="3775352" y="1358009"/>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Achievement Every Yea</a:t>
          </a:r>
          <a:r>
            <a:rPr lang="en-US" sz="2000" b="1" dirty="0">
              <a:latin typeface="Calibri"/>
              <a:ea typeface="+mn-ea"/>
              <a:cs typeface="+mn-cs"/>
            </a:rPr>
            <a:t>r</a:t>
          </a:r>
        </a:p>
      </dgm:t>
    </dgm:pt>
    <dgm:pt modelId="{EE7F0232-B410-4D40-B82F-1000B2332726}" type="parTrans" cxnId="{D25AB1CE-9C89-42BD-919A-1825AD0D99CC}">
      <dgm:prSet/>
      <dgm:spPr/>
      <dgm:t>
        <a:bodyPr/>
        <a:lstStyle/>
        <a:p>
          <a:endParaRPr lang="en-US"/>
        </a:p>
      </dgm:t>
    </dgm:pt>
    <dgm:pt modelId="{AFB810D0-D4F6-4A18-B3FF-855C789D8546}" type="sibTrans" cxnId="{D25AB1CE-9C89-42BD-919A-1825AD0D99CC}">
      <dgm:prSet/>
      <dgm:spPr/>
      <dgm:t>
        <a:bodyPr/>
        <a:lstStyle/>
        <a:p>
          <a:endParaRPr lang="en-US"/>
        </a:p>
      </dgm:t>
    </dgm:pt>
    <dgm:pt modelId="{BB1C64F1-AD76-48EC-9BAB-DB6DC88905EA}">
      <dgm:prSet phldrT="[Text]" custT="1"/>
      <dgm:spPr>
        <a:xfrm>
          <a:off x="3775352" y="2262981"/>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Attendance Every Day</a:t>
          </a:r>
        </a:p>
      </dgm:t>
    </dgm:pt>
    <dgm:pt modelId="{FB9E7527-4E7C-433B-B79B-CE2A740BBE60}" type="parTrans" cxnId="{6856960E-A113-4315-B1DB-D1A402C5C8E3}">
      <dgm:prSet/>
      <dgm:spPr/>
      <dgm:t>
        <a:bodyPr/>
        <a:lstStyle/>
        <a:p>
          <a:endParaRPr lang="en-US"/>
        </a:p>
      </dgm:t>
    </dgm:pt>
    <dgm:pt modelId="{D844E69C-F13E-47B5-8D20-6AFE1BE63CC5}" type="sibTrans" cxnId="{6856960E-A113-4315-B1DB-D1A402C5C8E3}">
      <dgm:prSet/>
      <dgm:spPr/>
      <dgm:t>
        <a:bodyPr/>
        <a:lstStyle/>
        <a:p>
          <a:endParaRPr lang="en-US"/>
        </a:p>
      </dgm:t>
    </dgm:pt>
    <dgm:pt modelId="{F6CEC9FE-62D4-4529-9A96-AB48FC3DA78F}">
      <dgm:prSet custT="1"/>
      <dgm:spPr>
        <a:xfrm>
          <a:off x="3775352" y="3167953"/>
          <a:ext cx="2941875" cy="804419"/>
        </a:xfrm>
        <a:ln>
          <a:solidFill>
            <a:schemeClr val="bg1">
              <a:lumMod val="85000"/>
            </a:schemeClr>
          </a:solidFill>
        </a:ln>
      </dgm:spPr>
      <dgm:t>
        <a:bodyPr/>
        <a:lstStyle/>
        <a:p>
          <a:r>
            <a:rPr lang="en-US" sz="2000" b="1" dirty="0">
              <a:solidFill>
                <a:srgbClr val="1B637A"/>
              </a:solidFill>
              <a:latin typeface="Calibri"/>
              <a:ea typeface="+mn-ea"/>
              <a:cs typeface="+mn-cs"/>
            </a:rPr>
            <a:t>Advocacy For All</a:t>
          </a:r>
        </a:p>
      </dgm:t>
    </dgm:pt>
    <dgm:pt modelId="{20B47669-3D68-4DD4-A715-65561559A76E}" type="parTrans" cxnId="{31AD3BB9-866D-4852-8A00-CE7CC056F56E}">
      <dgm:prSet/>
      <dgm:spPr/>
      <dgm:t>
        <a:bodyPr/>
        <a:lstStyle/>
        <a:p>
          <a:endParaRPr lang="en-US"/>
        </a:p>
      </dgm:t>
    </dgm:pt>
    <dgm:pt modelId="{BBCEF157-B69D-432F-A5C4-01818EAF9A53}" type="sibTrans" cxnId="{31AD3BB9-866D-4852-8A00-CE7CC056F56E}">
      <dgm:prSet/>
      <dgm:spPr/>
      <dgm:t>
        <a:bodyPr/>
        <a:lstStyle/>
        <a:p>
          <a:endParaRPr lang="en-US"/>
        </a:p>
      </dgm:t>
    </dgm:pt>
    <dgm:pt modelId="{A0CE0532-87CE-4226-BE16-77566DD642BB}" type="pres">
      <dgm:prSet presAssocID="{AED57D54-FA48-4362-B336-A4119AA1D13B}" presName="compositeShape" presStyleCnt="0">
        <dgm:presLayoutVars>
          <dgm:dir/>
          <dgm:resizeHandles/>
        </dgm:presLayoutVars>
      </dgm:prSet>
      <dgm:spPr/>
      <dgm:t>
        <a:bodyPr/>
        <a:lstStyle/>
        <a:p>
          <a:endParaRPr lang="en-US"/>
        </a:p>
      </dgm:t>
    </dgm:pt>
    <dgm:pt modelId="{AAC2A8EA-1599-4EC3-BE00-AD2CAD4D474C}" type="pres">
      <dgm:prSet presAssocID="{AED57D54-FA48-4362-B336-A4119AA1D13B}" presName="pyramid" presStyleLbl="node1" presStyleIdx="0" presStyleCnt="1" custScaleX="146349"/>
      <dgm:spPr>
        <a:xfrm>
          <a:off x="1512371" y="0"/>
          <a:ext cx="4525963" cy="4525963"/>
        </a:xfrm>
        <a:prstGeom prst="triangle">
          <a:avLst/>
        </a:prstGeom>
        <a:solidFill>
          <a:schemeClr val="accent3"/>
        </a:solidFill>
      </dgm:spPr>
    </dgm:pt>
    <dgm:pt modelId="{70C1FAE6-6D2F-4416-81D6-B917B3663029}" type="pres">
      <dgm:prSet presAssocID="{AED57D54-FA48-4362-B336-A4119AA1D13B}" presName="theList" presStyleCnt="0"/>
      <dgm:spPr/>
    </dgm:pt>
    <dgm:pt modelId="{F535C4B0-8CFE-4723-AF12-20526CA3B495}" type="pres">
      <dgm:prSet presAssocID="{1080B376-8446-4050-807F-F890B49944EE}" presName="aNode" presStyleLbl="fgAcc1" presStyleIdx="0" presStyleCnt="4" custScaleX="173016" custLinFactNeighborX="44912" custLinFactNeighborY="67717">
        <dgm:presLayoutVars>
          <dgm:bulletEnabled val="1"/>
        </dgm:presLayoutVars>
      </dgm:prSet>
      <dgm:spPr>
        <a:prstGeom prst="roundRect">
          <a:avLst/>
        </a:prstGeom>
      </dgm:spPr>
      <dgm:t>
        <a:bodyPr/>
        <a:lstStyle/>
        <a:p>
          <a:endParaRPr lang="en-US"/>
        </a:p>
      </dgm:t>
    </dgm:pt>
    <dgm:pt modelId="{22F6614E-294B-4BA0-A7CC-0B276DE5D256}" type="pres">
      <dgm:prSet presAssocID="{1080B376-8446-4050-807F-F890B49944EE}" presName="aSpace" presStyleCnt="0"/>
      <dgm:spPr/>
    </dgm:pt>
    <dgm:pt modelId="{0BF85435-1914-4BBA-96BF-4E2E0C2BD49B}" type="pres">
      <dgm:prSet presAssocID="{45A133F6-19EE-4A7D-AFA0-808E75D8D742}" presName="aNode" presStyleLbl="fgAcc1" presStyleIdx="1" presStyleCnt="4" custScaleX="175000" custLinFactNeighborX="45523" custLinFactNeighborY="76656">
        <dgm:presLayoutVars>
          <dgm:bulletEnabled val="1"/>
        </dgm:presLayoutVars>
      </dgm:prSet>
      <dgm:spPr>
        <a:prstGeom prst="roundRect">
          <a:avLst/>
        </a:prstGeom>
      </dgm:spPr>
      <dgm:t>
        <a:bodyPr/>
        <a:lstStyle/>
        <a:p>
          <a:endParaRPr lang="en-US"/>
        </a:p>
      </dgm:t>
    </dgm:pt>
    <dgm:pt modelId="{13203C07-0F25-4E4E-910F-5A6C3AC30A08}" type="pres">
      <dgm:prSet presAssocID="{45A133F6-19EE-4A7D-AFA0-808E75D8D742}" presName="aSpace" presStyleCnt="0"/>
      <dgm:spPr/>
    </dgm:pt>
    <dgm:pt modelId="{C31A3930-EE24-43AA-81EF-930664452763}" type="pres">
      <dgm:prSet presAssocID="{BB1C64F1-AD76-48EC-9BAB-DB6DC88905EA}" presName="aNode" presStyleLbl="fgAcc1" presStyleIdx="2" presStyleCnt="4" custScaleX="177165" custLinFactY="434" custLinFactNeighborX="46439" custLinFactNeighborY="100000">
        <dgm:presLayoutVars>
          <dgm:bulletEnabled val="1"/>
        </dgm:presLayoutVars>
      </dgm:prSet>
      <dgm:spPr>
        <a:prstGeom prst="roundRect">
          <a:avLst/>
        </a:prstGeom>
      </dgm:spPr>
      <dgm:t>
        <a:bodyPr/>
        <a:lstStyle/>
        <a:p>
          <a:endParaRPr lang="en-US"/>
        </a:p>
      </dgm:t>
    </dgm:pt>
    <dgm:pt modelId="{259E6C2A-EB2E-4AD8-AC78-B4EAA16D8B13}" type="pres">
      <dgm:prSet presAssocID="{BB1C64F1-AD76-48EC-9BAB-DB6DC88905EA}" presName="aSpace" presStyleCnt="0"/>
      <dgm:spPr/>
    </dgm:pt>
    <dgm:pt modelId="{91854EBB-0939-4602-A2C5-3D70593CEDE7}" type="pres">
      <dgm:prSet presAssocID="{F6CEC9FE-62D4-4529-9A96-AB48FC3DA78F}" presName="aNode" presStyleLbl="fgAcc1" presStyleIdx="3" presStyleCnt="4" custScaleX="176870" custLinFactY="1552" custLinFactNeighborX="46211" custLinFactNeighborY="100000">
        <dgm:presLayoutVars>
          <dgm:bulletEnabled val="1"/>
        </dgm:presLayoutVars>
      </dgm:prSet>
      <dgm:spPr>
        <a:prstGeom prst="roundRect">
          <a:avLst/>
        </a:prstGeom>
      </dgm:spPr>
      <dgm:t>
        <a:bodyPr/>
        <a:lstStyle/>
        <a:p>
          <a:endParaRPr lang="en-US"/>
        </a:p>
      </dgm:t>
    </dgm:pt>
    <dgm:pt modelId="{9A493F41-DC15-4C37-9C94-DCB31537C5F0}" type="pres">
      <dgm:prSet presAssocID="{F6CEC9FE-62D4-4529-9A96-AB48FC3DA78F}" presName="aSpace" presStyleCnt="0"/>
      <dgm:spPr/>
    </dgm:pt>
  </dgm:ptLst>
  <dgm:cxnLst>
    <dgm:cxn modelId="{4C46DD9E-FB19-4548-BCCD-7F428F9134AB}" type="presOf" srcId="{BB1C64F1-AD76-48EC-9BAB-DB6DC88905EA}" destId="{C31A3930-EE24-43AA-81EF-930664452763}" srcOrd="0" destOrd="0" presId="urn:microsoft.com/office/officeart/2005/8/layout/pyramid2"/>
    <dgm:cxn modelId="{108B28F3-17CD-4D44-B456-C03E11EB4D54}" srcId="{AED57D54-FA48-4362-B336-A4119AA1D13B}" destId="{1080B376-8446-4050-807F-F890B49944EE}" srcOrd="0" destOrd="0" parTransId="{03EA0294-A3B0-4BD5-9123-735CB0018DA1}" sibTransId="{52025185-8A67-4C17-B11B-13FBFF9F3E84}"/>
    <dgm:cxn modelId="{F5222129-F64B-404C-BE18-8FCE5B1F19F3}" type="presOf" srcId="{AED57D54-FA48-4362-B336-A4119AA1D13B}" destId="{A0CE0532-87CE-4226-BE16-77566DD642BB}" srcOrd="0" destOrd="0" presId="urn:microsoft.com/office/officeart/2005/8/layout/pyramid2"/>
    <dgm:cxn modelId="{6ACD2AD9-8E62-1141-B795-5B0D87F0BC16}" type="presOf" srcId="{1080B376-8446-4050-807F-F890B49944EE}" destId="{F535C4B0-8CFE-4723-AF12-20526CA3B495}" srcOrd="0" destOrd="0" presId="urn:microsoft.com/office/officeart/2005/8/layout/pyramid2"/>
    <dgm:cxn modelId="{09F46D6A-EA5E-2345-B852-580D59BE6ED3}" type="presOf" srcId="{45A133F6-19EE-4A7D-AFA0-808E75D8D742}" destId="{0BF85435-1914-4BBA-96BF-4E2E0C2BD49B}" srcOrd="0" destOrd="0" presId="urn:microsoft.com/office/officeart/2005/8/layout/pyramid2"/>
    <dgm:cxn modelId="{73632F72-13E2-DA4A-9E81-47CB4DF333FA}" type="presOf" srcId="{F6CEC9FE-62D4-4529-9A96-AB48FC3DA78F}" destId="{91854EBB-0939-4602-A2C5-3D70593CEDE7}" srcOrd="0" destOrd="0" presId="urn:microsoft.com/office/officeart/2005/8/layout/pyramid2"/>
    <dgm:cxn modelId="{6856960E-A113-4315-B1DB-D1A402C5C8E3}" srcId="{AED57D54-FA48-4362-B336-A4119AA1D13B}" destId="{BB1C64F1-AD76-48EC-9BAB-DB6DC88905EA}" srcOrd="2" destOrd="0" parTransId="{FB9E7527-4E7C-433B-B79B-CE2A740BBE60}" sibTransId="{D844E69C-F13E-47B5-8D20-6AFE1BE63CC5}"/>
    <dgm:cxn modelId="{D25AB1CE-9C89-42BD-919A-1825AD0D99CC}" srcId="{AED57D54-FA48-4362-B336-A4119AA1D13B}" destId="{45A133F6-19EE-4A7D-AFA0-808E75D8D742}" srcOrd="1" destOrd="0" parTransId="{EE7F0232-B410-4D40-B82F-1000B2332726}" sibTransId="{AFB810D0-D4F6-4A18-B3FF-855C789D8546}"/>
    <dgm:cxn modelId="{31AD3BB9-866D-4852-8A00-CE7CC056F56E}" srcId="{AED57D54-FA48-4362-B336-A4119AA1D13B}" destId="{F6CEC9FE-62D4-4529-9A96-AB48FC3DA78F}" srcOrd="3" destOrd="0" parTransId="{20B47669-3D68-4DD4-A715-65561559A76E}" sibTransId="{BBCEF157-B69D-432F-A5C4-01818EAF9A53}"/>
    <dgm:cxn modelId="{24733B7A-3CC4-ED4E-AB85-F00D5B828509}" type="presParOf" srcId="{A0CE0532-87CE-4226-BE16-77566DD642BB}" destId="{AAC2A8EA-1599-4EC3-BE00-AD2CAD4D474C}" srcOrd="0" destOrd="0" presId="urn:microsoft.com/office/officeart/2005/8/layout/pyramid2"/>
    <dgm:cxn modelId="{E39060E4-C7E2-F140-91E7-9742D9C4CB48}" type="presParOf" srcId="{A0CE0532-87CE-4226-BE16-77566DD642BB}" destId="{70C1FAE6-6D2F-4416-81D6-B917B3663029}" srcOrd="1" destOrd="0" presId="urn:microsoft.com/office/officeart/2005/8/layout/pyramid2"/>
    <dgm:cxn modelId="{258A9907-C837-DB46-8D79-77D077A79298}" type="presParOf" srcId="{70C1FAE6-6D2F-4416-81D6-B917B3663029}" destId="{F535C4B0-8CFE-4723-AF12-20526CA3B495}" srcOrd="0" destOrd="0" presId="urn:microsoft.com/office/officeart/2005/8/layout/pyramid2"/>
    <dgm:cxn modelId="{E13517A0-B042-CE43-86B7-26BE0918E243}" type="presParOf" srcId="{70C1FAE6-6D2F-4416-81D6-B917B3663029}" destId="{22F6614E-294B-4BA0-A7CC-0B276DE5D256}" srcOrd="1" destOrd="0" presId="urn:microsoft.com/office/officeart/2005/8/layout/pyramid2"/>
    <dgm:cxn modelId="{29F03A55-4D01-D24C-A948-C155E41DF2A0}" type="presParOf" srcId="{70C1FAE6-6D2F-4416-81D6-B917B3663029}" destId="{0BF85435-1914-4BBA-96BF-4E2E0C2BD49B}" srcOrd="2" destOrd="0" presId="urn:microsoft.com/office/officeart/2005/8/layout/pyramid2"/>
    <dgm:cxn modelId="{AE7F2821-07E1-D140-ABBF-77877A2A16F4}" type="presParOf" srcId="{70C1FAE6-6D2F-4416-81D6-B917B3663029}" destId="{13203C07-0F25-4E4E-910F-5A6C3AC30A08}" srcOrd="3" destOrd="0" presId="urn:microsoft.com/office/officeart/2005/8/layout/pyramid2"/>
    <dgm:cxn modelId="{A65200B7-0AE1-444E-8630-21FDA838F1DA}" type="presParOf" srcId="{70C1FAE6-6D2F-4416-81D6-B917B3663029}" destId="{C31A3930-EE24-43AA-81EF-930664452763}" srcOrd="4" destOrd="0" presId="urn:microsoft.com/office/officeart/2005/8/layout/pyramid2"/>
    <dgm:cxn modelId="{E9EC942E-483F-BE47-93F1-DE6D7E57F144}" type="presParOf" srcId="{70C1FAE6-6D2F-4416-81D6-B917B3663029}" destId="{259E6C2A-EB2E-4AD8-AC78-B4EAA16D8B13}" srcOrd="5" destOrd="0" presId="urn:microsoft.com/office/officeart/2005/8/layout/pyramid2"/>
    <dgm:cxn modelId="{D299467F-7B6D-FA41-8DA5-7FA41EE38898}" type="presParOf" srcId="{70C1FAE6-6D2F-4416-81D6-B917B3663029}" destId="{91854EBB-0939-4602-A2C5-3D70593CEDE7}" srcOrd="6" destOrd="0" presId="urn:microsoft.com/office/officeart/2005/8/layout/pyramid2"/>
    <dgm:cxn modelId="{38F26F7E-E4F3-A448-AAEE-DB13802AD6ED}" type="presParOf" srcId="{70C1FAE6-6D2F-4416-81D6-B917B3663029}" destId="{9A493F41-DC15-4C37-9C94-DCB31537C5F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Myths</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Absences are only  a problem if they are unexcused</a:t>
          </a: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942E7B9F-0ED8-5E47-810B-1787EDA77051}">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Sporadic versus consecutive absences aren’t a problem  </a:t>
          </a:r>
        </a:p>
      </dgm:t>
    </dgm:pt>
    <dgm:pt modelId="{D17C09AE-3FE4-934B-AB2C-CADDCEB3AC53}" type="parTrans" cxnId="{6C5F4D83-E40C-3541-B235-6EA8982B6817}">
      <dgm:prSet/>
      <dgm:spPr/>
      <dgm:t>
        <a:bodyPr/>
        <a:lstStyle/>
        <a:p>
          <a:endParaRPr lang="en-US"/>
        </a:p>
      </dgm:t>
    </dgm:pt>
    <dgm:pt modelId="{C6E57CAA-35B9-4D45-B430-61B0CEFA6531}" type="sibTrans" cxnId="{6C5F4D83-E40C-3541-B235-6EA8982B6817}">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Barriers</a:t>
          </a:r>
          <a:r>
            <a:rPr lang="en-US" dirty="0">
              <a:ln>
                <a:noFill/>
              </a:ln>
            </a:rPr>
            <a:t>	</a:t>
          </a: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Lack of access to health or dental care</a:t>
          </a: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n>
                <a:noFill/>
              </a:ln>
              <a:latin typeface="Rockwell"/>
              <a:cs typeface="Rockwell"/>
            </a:rPr>
            <a:t>Aversion</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Child struggling </a:t>
          </a:r>
          <a:r>
            <a:rPr lang="en-US" b="0" dirty="0" smtClean="0">
              <a:solidFill>
                <a:srgbClr val="144056"/>
              </a:solidFill>
              <a:latin typeface="Gill Sans MT"/>
              <a:cs typeface="Gill Sans MT"/>
            </a:rPr>
            <a:t>academically or socially</a:t>
          </a:r>
          <a:endParaRPr lang="en-US" b="0" dirty="0">
            <a:solidFill>
              <a:srgbClr val="144056"/>
            </a:solidFill>
            <a:latin typeface="Gill Sans MT"/>
            <a:cs typeface="Gill Sans MT"/>
          </a:endParaRP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E531AE67-F152-8C46-8243-DE1E6C0E9197}">
      <dgm:prSet phldrT="[Text]"/>
      <dgm:spPr>
        <a:solidFill>
          <a:schemeClr val="bg1">
            <a:lumMod val="85000"/>
            <a:alpha val="90000"/>
          </a:schemeClr>
        </a:solidFill>
        <a:ln>
          <a:noFill/>
        </a:ln>
      </dgm:spPr>
      <dgm:t>
        <a:bodyPr/>
        <a:lstStyle/>
        <a:p>
          <a:r>
            <a:rPr lang="en-US" b="0" dirty="0" smtClean="0">
              <a:solidFill>
                <a:srgbClr val="144056"/>
              </a:solidFill>
              <a:latin typeface="Gill Sans MT"/>
              <a:cs typeface="Gill Sans MT"/>
            </a:rPr>
            <a:t>Bullying</a:t>
          </a:r>
          <a:endParaRPr lang="en-US" b="0" dirty="0">
            <a:solidFill>
              <a:srgbClr val="144056"/>
            </a:solidFill>
            <a:latin typeface="Gill Sans MT"/>
            <a:cs typeface="Gill Sans MT"/>
          </a:endParaRPr>
        </a:p>
      </dgm:t>
    </dgm:pt>
    <dgm:pt modelId="{C39D8E14-54C2-AD4D-954A-520BAE6036DF}" type="parTrans" cxnId="{AE579E75-5E9E-934C-97A0-CFE536923BEC}">
      <dgm:prSet/>
      <dgm:spPr/>
      <dgm:t>
        <a:bodyPr/>
        <a:lstStyle/>
        <a:p>
          <a:endParaRPr lang="en-US"/>
        </a:p>
      </dgm:t>
    </dgm:pt>
    <dgm:pt modelId="{54CBDE95-2F42-1246-ADCA-5A2CB846B9AD}" type="sibTrans" cxnId="{AE579E75-5E9E-934C-97A0-CFE536923BEC}">
      <dgm:prSet/>
      <dgm:spPr/>
      <dgm:t>
        <a:bodyPr/>
        <a:lstStyle/>
        <a:p>
          <a:endParaRPr lang="en-US"/>
        </a:p>
      </dgm:t>
    </dgm:pt>
    <dgm:pt modelId="{FE2D73F3-5276-1649-9B13-39D9296350EB}">
      <dgm:prSet phldrT="[Text]"/>
      <dgm:spPr>
        <a:solidFill>
          <a:schemeClr val="bg1">
            <a:lumMod val="85000"/>
            <a:alpha val="90000"/>
          </a:schemeClr>
        </a:solidFill>
        <a:ln>
          <a:noFill/>
        </a:ln>
      </dgm:spPr>
      <dgm:t>
        <a:bodyPr/>
        <a:lstStyle/>
        <a:p>
          <a:r>
            <a:rPr lang="en-US" b="0" dirty="0">
              <a:solidFill>
                <a:schemeClr val="accent1"/>
              </a:solidFill>
              <a:latin typeface="Gill Sans MT"/>
              <a:cs typeface="Gill Sans MT"/>
            </a:rPr>
            <a:t>Attendance only matters in the older grades </a:t>
          </a:r>
        </a:p>
      </dgm:t>
    </dgm:pt>
    <dgm:pt modelId="{21CA84A1-BC78-E24C-B355-FCDFDE326E3E}" type="parTrans" cxnId="{9A08B412-6742-6A4D-80B9-CC4A1AC4405F}">
      <dgm:prSet/>
      <dgm:spPr/>
      <dgm:t>
        <a:bodyPr/>
        <a:lstStyle/>
        <a:p>
          <a:endParaRPr lang="en-US"/>
        </a:p>
      </dgm:t>
    </dgm:pt>
    <dgm:pt modelId="{BE6F0457-86D2-7C47-B852-71927AA17D8D}" type="sibTrans" cxnId="{9A08B412-6742-6A4D-80B9-CC4A1AC4405F}">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256685AE-4209-0240-AA45-5A6314890AD2}">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Poor Transportation</a:t>
          </a:r>
        </a:p>
      </dgm:t>
    </dgm:pt>
    <dgm:pt modelId="{A7F73861-1FB5-6149-95BB-8CF1DC72205C}" type="parTrans" cxnId="{9F044206-D550-FB43-A2FD-E7ED8AECFDE5}">
      <dgm:prSet/>
      <dgm:spPr/>
      <dgm:t>
        <a:bodyPr/>
        <a:lstStyle/>
        <a:p>
          <a:endParaRPr lang="en-US"/>
        </a:p>
      </dgm:t>
    </dgm:pt>
    <dgm:pt modelId="{AFD4CA44-B725-5143-869A-009CD3E85E8C}" type="sibTrans" cxnId="{9F044206-D550-FB43-A2FD-E7ED8AECFDE5}">
      <dgm:prSet/>
      <dgm:spPr/>
      <dgm:t>
        <a:bodyPr/>
        <a:lstStyle/>
        <a:p>
          <a:endParaRPr lang="en-US"/>
        </a:p>
      </dgm:t>
    </dgm:pt>
    <dgm:pt modelId="{B8C74226-D16D-4E42-BAF3-78E9EE4848C8}">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Trauma</a:t>
          </a:r>
        </a:p>
      </dgm:t>
    </dgm:pt>
    <dgm:pt modelId="{FEF2A4DF-FDF3-D64C-8E01-68C93B46013F}" type="parTrans" cxnId="{6B999A92-81D1-9F48-AC1C-A94D7952E5DC}">
      <dgm:prSet/>
      <dgm:spPr/>
      <dgm:t>
        <a:bodyPr/>
        <a:lstStyle/>
        <a:p>
          <a:endParaRPr lang="en-US"/>
        </a:p>
      </dgm:t>
    </dgm:pt>
    <dgm:pt modelId="{ECE8D4CF-1246-CD4A-8B5C-C4C98E875118}" type="sibTrans" cxnId="{6B999A92-81D1-9F48-AC1C-A94D7952E5DC}">
      <dgm:prSet/>
      <dgm:spPr/>
      <dgm:t>
        <a:bodyPr/>
        <a:lstStyle/>
        <a:p>
          <a:endParaRPr lang="en-US"/>
        </a:p>
      </dgm:t>
    </dgm:pt>
    <dgm:pt modelId="{E0651A03-CAE3-C948-B388-8C61F9046C93}">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No safe path to school</a:t>
          </a:r>
        </a:p>
      </dgm:t>
    </dgm:pt>
    <dgm:pt modelId="{6D7B721B-FDF4-D840-AA53-44FAF20BFFCA}" type="parTrans" cxnId="{DA72B9A1-115C-5E46-BB38-AB9E9B9A5AE8}">
      <dgm:prSet/>
      <dgm:spPr/>
      <dgm:t>
        <a:bodyPr/>
        <a:lstStyle/>
        <a:p>
          <a:endParaRPr lang="en-US"/>
        </a:p>
      </dgm:t>
    </dgm:pt>
    <dgm:pt modelId="{39084D87-F5B1-C348-83D5-6CD62A06727C}" type="sibTrans" cxnId="{DA72B9A1-115C-5E46-BB38-AB9E9B9A5AE8}">
      <dgm:prSet/>
      <dgm:spPr/>
      <dgm:t>
        <a:bodyPr/>
        <a:lstStyle/>
        <a:p>
          <a:endParaRPr lang="en-US"/>
        </a:p>
      </dgm:t>
    </dgm:pt>
    <dgm:pt modelId="{15A9720E-3B6B-6748-843B-3DC4704B6F46}">
      <dgm:prSet phldrT="[Text]"/>
      <dgm:spPr>
        <a:solidFill>
          <a:schemeClr val="bg1">
            <a:lumMod val="85000"/>
            <a:alpha val="90000"/>
          </a:schemeClr>
        </a:solidFill>
        <a:ln>
          <a:noFill/>
        </a:ln>
      </dgm:spPr>
      <dgm:t>
        <a:bodyPr/>
        <a:lstStyle/>
        <a:p>
          <a:r>
            <a:rPr lang="en-US" b="0" baseline="0" dirty="0" smtClean="0">
              <a:solidFill>
                <a:srgbClr val="144056"/>
              </a:solidFill>
              <a:latin typeface="Gill Sans MT"/>
              <a:cs typeface="Gill Sans MT"/>
            </a:rPr>
            <a:t>Ineffective </a:t>
          </a:r>
          <a:r>
            <a:rPr lang="en-US" b="0" baseline="0" dirty="0">
              <a:solidFill>
                <a:srgbClr val="144056"/>
              </a:solidFill>
              <a:latin typeface="Gill Sans MT"/>
              <a:cs typeface="Gill Sans MT"/>
            </a:rPr>
            <a:t>school discipline</a:t>
          </a:r>
          <a:endParaRPr lang="en-US" b="0" dirty="0">
            <a:solidFill>
              <a:srgbClr val="144056"/>
            </a:solidFill>
            <a:latin typeface="Gill Sans MT"/>
            <a:cs typeface="Gill Sans MT"/>
          </a:endParaRPr>
        </a:p>
      </dgm:t>
    </dgm:pt>
    <dgm:pt modelId="{A0F76BE4-AF1F-1249-AAA9-0CF6D9E97092}" type="parTrans" cxnId="{CF9B767D-23E7-3648-B0BD-5A5090C8A187}">
      <dgm:prSet/>
      <dgm:spPr/>
      <dgm:t>
        <a:bodyPr/>
        <a:lstStyle/>
        <a:p>
          <a:endParaRPr lang="en-US"/>
        </a:p>
      </dgm:t>
    </dgm:pt>
    <dgm:pt modelId="{E7D07D6A-0DB1-4541-A651-0E3525C976A5}" type="sibTrans" cxnId="{CF9B767D-23E7-3648-B0BD-5A5090C8A187}">
      <dgm:prSet/>
      <dgm:spPr/>
      <dgm:t>
        <a:bodyPr/>
        <a:lstStyle/>
        <a:p>
          <a:endParaRPr lang="en-US"/>
        </a:p>
      </dgm:t>
    </dgm:pt>
    <dgm:pt modelId="{887E597E-1BC9-8C42-A0CB-7888E7D449F8}">
      <dgm:prSet phldrT="[Text]"/>
      <dgm:spPr>
        <a:solidFill>
          <a:schemeClr val="bg1">
            <a:lumMod val="85000"/>
            <a:alpha val="90000"/>
          </a:schemeClr>
        </a:solidFill>
        <a:ln>
          <a:noFill/>
        </a:ln>
      </dgm:spPr>
      <dgm:t>
        <a:bodyPr/>
        <a:lstStyle/>
        <a:p>
          <a:r>
            <a:rPr lang="en-US" b="0" dirty="0">
              <a:solidFill>
                <a:srgbClr val="144056"/>
              </a:solidFill>
              <a:latin typeface="Gill Sans MT"/>
              <a:cs typeface="Gill Sans MT"/>
            </a:rPr>
            <a:t>Parents had negative school experience</a:t>
          </a:r>
          <a:r>
            <a:rPr lang="en-US" b="0" baseline="0" dirty="0">
              <a:solidFill>
                <a:srgbClr val="144056"/>
              </a:solidFill>
              <a:latin typeface="Gill Sans MT"/>
              <a:cs typeface="Gill Sans MT"/>
            </a:rPr>
            <a:t> </a:t>
          </a:r>
          <a:endParaRPr lang="en-US" b="0" dirty="0">
            <a:solidFill>
              <a:srgbClr val="144056"/>
            </a:solidFill>
            <a:latin typeface="Gill Sans MT"/>
            <a:cs typeface="Gill Sans MT"/>
          </a:endParaRPr>
        </a:p>
      </dgm:t>
    </dgm:pt>
    <dgm:pt modelId="{084A7999-7443-E44C-9389-051C7376EAB0}" type="parTrans" cxnId="{267FD1FB-4F8A-7E42-91DC-A02DA5B97FD9}">
      <dgm:prSet/>
      <dgm:spPr/>
      <dgm:t>
        <a:bodyPr/>
        <a:lstStyle/>
        <a:p>
          <a:endParaRPr lang="en-US"/>
        </a:p>
      </dgm:t>
    </dgm:pt>
    <dgm:pt modelId="{20A53C99-4893-464E-996C-6C2FD7F43C5F}" type="sibTrans" cxnId="{267FD1FB-4F8A-7E42-91DC-A02DA5B97FD9}">
      <dgm:prSet/>
      <dgm:spPr/>
      <dgm:t>
        <a:bodyPr/>
        <a:lstStyle/>
        <a:p>
          <a:endParaRPr lang="en-US"/>
        </a:p>
      </dgm:t>
    </dgm:pt>
    <dgm:pt modelId="{5CBF33E8-7A7A-4140-B287-98F41049A47E}">
      <dgm:prSet/>
      <dgm:spPr/>
      <dgm:t>
        <a:bodyPr/>
        <a:lstStyle/>
        <a:p>
          <a:r>
            <a:rPr lang="en-US" b="1" dirty="0">
              <a:latin typeface="Rockwell"/>
              <a:cs typeface="Rockwell"/>
            </a:rPr>
            <a:t>Disengagement</a:t>
          </a:r>
        </a:p>
      </dgm:t>
    </dgm:pt>
    <dgm:pt modelId="{F7519464-3155-2F47-B052-8CA85966AFF0}" type="parTrans" cxnId="{2717F602-EFE9-B441-BCFF-A8E3CB6328F2}">
      <dgm:prSet/>
      <dgm:spPr/>
      <dgm:t>
        <a:bodyPr/>
        <a:lstStyle/>
        <a:p>
          <a:endParaRPr lang="en-US"/>
        </a:p>
      </dgm:t>
    </dgm:pt>
    <dgm:pt modelId="{8F376B28-C5A2-7C40-B17F-0519FBDCAF15}" type="sibTrans" cxnId="{2717F602-EFE9-B441-BCFF-A8E3CB6328F2}">
      <dgm:prSet/>
      <dgm:spPr/>
      <dgm:t>
        <a:bodyPr/>
        <a:lstStyle/>
        <a:p>
          <a:endParaRPr lang="en-US"/>
        </a:p>
      </dgm:t>
    </dgm:pt>
    <dgm:pt modelId="{89F3FDE3-E906-E844-88CD-DEBA26D11AEB}">
      <dgm:prSet/>
      <dgm:spPr/>
      <dgm:t>
        <a:bodyPr/>
        <a:lstStyle/>
        <a:p>
          <a:r>
            <a:rPr lang="en-US" b="0" dirty="0">
              <a:solidFill>
                <a:schemeClr val="accent1"/>
              </a:solidFill>
              <a:latin typeface="Gill Sans MT"/>
              <a:cs typeface="Gill Sans MT"/>
            </a:rPr>
            <a:t>Lack of engaging and relevant instruction</a:t>
          </a:r>
        </a:p>
      </dgm:t>
    </dgm:pt>
    <dgm:pt modelId="{7A918885-50FD-C340-9516-D4D0323F6B55}" type="parTrans" cxnId="{8FB53A17-CB93-BD44-A548-1E7A2376D1DA}">
      <dgm:prSet/>
      <dgm:spPr/>
      <dgm:t>
        <a:bodyPr/>
        <a:lstStyle/>
        <a:p>
          <a:endParaRPr lang="en-US"/>
        </a:p>
      </dgm:t>
    </dgm:pt>
    <dgm:pt modelId="{DC8DE339-03B0-064A-8DB8-CDFE1DF61736}" type="sibTrans" cxnId="{8FB53A17-CB93-BD44-A548-1E7A2376D1DA}">
      <dgm:prSet/>
      <dgm:spPr/>
      <dgm:t>
        <a:bodyPr/>
        <a:lstStyle/>
        <a:p>
          <a:endParaRPr lang="en-US"/>
        </a:p>
      </dgm:t>
    </dgm:pt>
    <dgm:pt modelId="{BE2F6C4F-2CF8-324B-A940-4596188851C8}">
      <dgm:prSet/>
      <dgm:spPr/>
      <dgm:t>
        <a:bodyPr/>
        <a:lstStyle/>
        <a:p>
          <a:r>
            <a:rPr lang="en-US" b="0" dirty="0">
              <a:solidFill>
                <a:schemeClr val="accent1"/>
              </a:solidFill>
              <a:latin typeface="Gill Sans MT"/>
              <a:cs typeface="Gill Sans MT"/>
            </a:rPr>
            <a:t>No meaningful relationships with adults in </a:t>
          </a:r>
          <a:r>
            <a:rPr lang="en-US" b="0" dirty="0" smtClean="0">
              <a:solidFill>
                <a:schemeClr val="accent1"/>
              </a:solidFill>
              <a:latin typeface="Gill Sans MT"/>
              <a:cs typeface="Gill Sans MT"/>
            </a:rPr>
            <a:t>school</a:t>
          </a:r>
          <a:endParaRPr lang="en-US" b="0" dirty="0">
            <a:solidFill>
              <a:schemeClr val="accent1"/>
            </a:solidFill>
            <a:latin typeface="Gill Sans MT"/>
            <a:cs typeface="Gill Sans MT"/>
          </a:endParaRPr>
        </a:p>
      </dgm:t>
    </dgm:pt>
    <dgm:pt modelId="{BB3A5482-EB88-4244-9696-9FF18E292C68}" type="parTrans" cxnId="{8F5AF32D-C9B1-E149-BB40-6B17497D8913}">
      <dgm:prSet/>
      <dgm:spPr/>
      <dgm:t>
        <a:bodyPr/>
        <a:lstStyle/>
        <a:p>
          <a:endParaRPr lang="en-US"/>
        </a:p>
      </dgm:t>
    </dgm:pt>
    <dgm:pt modelId="{5B78B44F-632C-194C-9682-2069698046A8}" type="sibTrans" cxnId="{8F5AF32D-C9B1-E149-BB40-6B17497D8913}">
      <dgm:prSet/>
      <dgm:spPr/>
      <dgm:t>
        <a:bodyPr/>
        <a:lstStyle/>
        <a:p>
          <a:endParaRPr lang="en-US"/>
        </a:p>
      </dgm:t>
    </dgm:pt>
    <dgm:pt modelId="{214DE99E-E633-4E45-893F-07403CB3D2BF}">
      <dgm:prSet/>
      <dgm:spPr/>
      <dgm:t>
        <a:bodyPr/>
        <a:lstStyle/>
        <a:p>
          <a:r>
            <a:rPr lang="en-US" b="0" i="0" dirty="0" smtClean="0">
              <a:solidFill>
                <a:schemeClr val="accent1"/>
              </a:solidFill>
              <a:latin typeface="Gill Sans MT"/>
              <a:cs typeface="Gill Sans MT"/>
            </a:rPr>
            <a:t>Vulnerable to being with peers out of school vs. in school</a:t>
          </a:r>
          <a:endParaRPr lang="en-US" b="0" dirty="0">
            <a:solidFill>
              <a:schemeClr val="accent1"/>
            </a:solidFill>
            <a:latin typeface="Gill Sans MT"/>
            <a:cs typeface="Gill Sans MT"/>
          </a:endParaRPr>
        </a:p>
      </dgm:t>
    </dgm:pt>
    <dgm:pt modelId="{AC6CA01D-2D3D-4FC6-AF3F-AB056FD3A699}" type="parTrans" cxnId="{E0B8F483-5C7F-44D4-828C-DCC4B315F9AF}">
      <dgm:prSet/>
      <dgm:spPr/>
    </dgm:pt>
    <dgm:pt modelId="{0E95C889-A3A8-4682-A5B2-711D33A123E9}" type="sibTrans" cxnId="{E0B8F483-5C7F-44D4-828C-DCC4B315F9AF}">
      <dgm:prSet/>
      <dgm:spPr/>
    </dgm:pt>
    <dgm:pt modelId="{F2EDE33D-3B19-407D-9319-996E72E30144}">
      <dgm:prSet/>
      <dgm:spPr/>
      <dgm:t>
        <a:bodyPr/>
        <a:lstStyle/>
        <a:p>
          <a:r>
            <a:rPr lang="en-US" b="0" dirty="0" smtClean="0">
              <a:solidFill>
                <a:srgbClr val="144056"/>
              </a:solidFill>
              <a:latin typeface="Gill Sans MT"/>
              <a:cs typeface="Gill Sans MT"/>
            </a:rPr>
            <a:t>Poor</a:t>
          </a:r>
          <a:r>
            <a:rPr lang="en-US" b="0" baseline="0" dirty="0" smtClean="0">
              <a:solidFill>
                <a:srgbClr val="144056"/>
              </a:solidFill>
              <a:latin typeface="Gill Sans MT"/>
              <a:cs typeface="Gill Sans MT"/>
            </a:rPr>
            <a:t> school climate </a:t>
          </a:r>
          <a:endParaRPr lang="en-US" b="0" dirty="0">
            <a:solidFill>
              <a:schemeClr val="accent1"/>
            </a:solidFill>
            <a:latin typeface="Gill Sans MT"/>
            <a:cs typeface="Gill Sans MT"/>
          </a:endParaRPr>
        </a:p>
      </dgm:t>
    </dgm:pt>
    <dgm:pt modelId="{CA080156-4741-46A6-8332-CB4073033AFB}" type="parTrans" cxnId="{386FC1F5-C26B-4045-849A-135371C383F5}">
      <dgm:prSet/>
      <dgm:spPr/>
    </dgm:pt>
    <dgm:pt modelId="{E046804A-F2A4-4D77-9256-B5768F5AAB46}" type="sibTrans" cxnId="{386FC1F5-C26B-4045-849A-135371C383F5}">
      <dgm:prSet/>
      <dgm:spPr/>
    </dgm:pt>
    <dgm:pt modelId="{3D23B05D-7F92-4096-985C-366EC35AE236}">
      <dgm:prSet phldrT="[Text]"/>
      <dgm:spPr>
        <a:solidFill>
          <a:schemeClr val="bg1">
            <a:lumMod val="85000"/>
            <a:alpha val="90000"/>
          </a:schemeClr>
        </a:solidFill>
        <a:ln>
          <a:noFill/>
        </a:ln>
      </dgm:spPr>
      <dgm:t>
        <a:bodyPr/>
        <a:lstStyle/>
        <a:p>
          <a:r>
            <a:rPr lang="en-US" b="0" dirty="0" smtClean="0">
              <a:solidFill>
                <a:srgbClr val="144056"/>
              </a:solidFill>
              <a:latin typeface="Gill Sans MT"/>
              <a:cs typeface="Gill Sans MT"/>
            </a:rPr>
            <a:t>Undiagnosed disability</a:t>
          </a:r>
          <a:endParaRPr lang="en-US" b="0" dirty="0">
            <a:solidFill>
              <a:srgbClr val="144056"/>
            </a:solidFill>
            <a:latin typeface="Gill Sans MT"/>
            <a:cs typeface="Gill Sans MT"/>
          </a:endParaRPr>
        </a:p>
      </dgm:t>
    </dgm:pt>
    <dgm:pt modelId="{940CE37B-1482-4527-8F36-0CE2FE44F854}" type="parTrans" cxnId="{CC72ED65-C126-40DD-9123-8283A42A7463}">
      <dgm:prSet/>
      <dgm:spPr/>
    </dgm:pt>
    <dgm:pt modelId="{C68FE9B5-19B2-4A59-8597-8CF07265B981}" type="sibTrans" cxnId="{CC72ED65-C126-40DD-9123-8283A42A7463}">
      <dgm:prSet/>
      <dgm:spPr/>
    </dgm:pt>
    <dgm:pt modelId="{5D430DF4-6F4D-45FF-9740-F1D441794FB1}">
      <dgm:prSet phldrT="[Text]"/>
      <dgm:spPr>
        <a:solidFill>
          <a:schemeClr val="bg1">
            <a:lumMod val="85000"/>
            <a:alpha val="90000"/>
          </a:schemeClr>
        </a:solidFill>
        <a:ln>
          <a:noFill/>
        </a:ln>
      </dgm:spPr>
      <dgm:t>
        <a:bodyPr/>
        <a:lstStyle/>
        <a:p>
          <a:r>
            <a:rPr lang="en-US" b="0" dirty="0" smtClean="0">
              <a:solidFill>
                <a:srgbClr val="144056"/>
              </a:solidFill>
              <a:latin typeface="Gill Sans MT"/>
              <a:cs typeface="Gill Sans MT"/>
            </a:rPr>
            <a:t>Homelessness</a:t>
          </a:r>
          <a:endParaRPr lang="en-US" b="0" dirty="0">
            <a:solidFill>
              <a:srgbClr val="144056"/>
            </a:solidFill>
            <a:latin typeface="Gill Sans MT"/>
            <a:cs typeface="Gill Sans MT"/>
          </a:endParaRPr>
        </a:p>
      </dgm:t>
    </dgm:pt>
    <dgm:pt modelId="{7E644D4E-6484-48DF-B3BA-A3A9AF9D4C5B}" type="parTrans" cxnId="{D60D9369-1281-4634-8EEA-E121CE0FDA8B}">
      <dgm:prSet/>
      <dgm:spPr/>
    </dgm:pt>
    <dgm:pt modelId="{8AB13BAA-239D-4934-98F7-3103B4E52C08}" type="sibTrans" cxnId="{D60D9369-1281-4634-8EEA-E121CE0FDA8B}">
      <dgm:prSet/>
      <dgm:spPr/>
    </dgm:pt>
    <dgm:pt modelId="{CB8E8C72-8DFC-CA4A-8B17-3E122CE259F8}" type="pres">
      <dgm:prSet presAssocID="{3EF941B4-A180-4042-AACF-6438BF92077A}" presName="Name0" presStyleCnt="0">
        <dgm:presLayoutVars>
          <dgm:dir/>
          <dgm:animLvl val="lvl"/>
          <dgm:resizeHandles val="exact"/>
        </dgm:presLayoutVars>
      </dgm:prSet>
      <dgm:spPr/>
      <dgm:t>
        <a:bodyPr/>
        <a:lstStyle/>
        <a:p>
          <a:endParaRPr lang="en-US"/>
        </a:p>
      </dgm:t>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4">
        <dgm:presLayoutVars>
          <dgm:chMax val="0"/>
          <dgm:chPref val="0"/>
          <dgm:bulletEnabled val="1"/>
        </dgm:presLayoutVars>
      </dgm:prSet>
      <dgm:spPr/>
      <dgm:t>
        <a:bodyPr/>
        <a:lstStyle/>
        <a:p>
          <a:endParaRPr lang="en-US"/>
        </a:p>
      </dgm:t>
    </dgm:pt>
    <dgm:pt modelId="{528CB535-E440-5B47-8D72-62C932DFCDED}" type="pres">
      <dgm:prSet presAssocID="{0D73993E-DFB2-8748-9FFF-308EE65645F5}" presName="desTx" presStyleLbl="alignAccFollowNode1" presStyleIdx="0" presStyleCnt="4">
        <dgm:presLayoutVars>
          <dgm:bulletEnabled val="1"/>
        </dgm:presLayoutVars>
      </dgm:prSet>
      <dgm:spPr/>
      <dgm:t>
        <a:bodyPr/>
        <a:lstStyle/>
        <a:p>
          <a:endParaRPr lang="en-US"/>
        </a:p>
      </dgm:t>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4" custLinFactNeighborX="-1114" custLinFactNeighborY="-788">
        <dgm:presLayoutVars>
          <dgm:chMax val="0"/>
          <dgm:chPref val="0"/>
          <dgm:bulletEnabled val="1"/>
        </dgm:presLayoutVars>
      </dgm:prSet>
      <dgm:spPr/>
      <dgm:t>
        <a:bodyPr/>
        <a:lstStyle/>
        <a:p>
          <a:endParaRPr lang="en-US"/>
        </a:p>
      </dgm:t>
    </dgm:pt>
    <dgm:pt modelId="{901A9F2C-19B2-BB47-A35E-72A33582A851}" type="pres">
      <dgm:prSet presAssocID="{87A49563-B4EF-2A4C-8A4B-706C3FD43D5D}" presName="desTx" presStyleLbl="alignAccFollowNode1" presStyleIdx="1" presStyleCnt="4">
        <dgm:presLayoutVars>
          <dgm:bulletEnabled val="1"/>
        </dgm:presLayoutVars>
      </dgm:prSet>
      <dgm:spPr/>
      <dgm:t>
        <a:bodyPr/>
        <a:lstStyle/>
        <a:p>
          <a:endParaRPr lang="en-US"/>
        </a:p>
      </dgm:t>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4">
        <dgm:presLayoutVars>
          <dgm:chMax val="0"/>
          <dgm:chPref val="0"/>
          <dgm:bulletEnabled val="1"/>
        </dgm:presLayoutVars>
      </dgm:prSet>
      <dgm:spPr/>
      <dgm:t>
        <a:bodyPr/>
        <a:lstStyle/>
        <a:p>
          <a:endParaRPr lang="en-US"/>
        </a:p>
      </dgm:t>
    </dgm:pt>
    <dgm:pt modelId="{B4013F42-D161-0E45-890C-54B80907D042}" type="pres">
      <dgm:prSet presAssocID="{C1540DF7-28C3-B743-841E-A370C11F1043}" presName="desTx" presStyleLbl="alignAccFollowNode1" presStyleIdx="2" presStyleCnt="4">
        <dgm:presLayoutVars>
          <dgm:bulletEnabled val="1"/>
        </dgm:presLayoutVars>
      </dgm:prSet>
      <dgm:spPr/>
      <dgm:t>
        <a:bodyPr/>
        <a:lstStyle/>
        <a:p>
          <a:endParaRPr lang="en-US"/>
        </a:p>
      </dgm:t>
    </dgm:pt>
    <dgm:pt modelId="{639AAC34-3B79-C142-83FF-F87972903B76}" type="pres">
      <dgm:prSet presAssocID="{896CA18B-7B3F-B148-B38F-BF7AF09E9DFB}" presName="space" presStyleCnt="0"/>
      <dgm:spPr/>
    </dgm:pt>
    <dgm:pt modelId="{2E885D49-AB7C-F844-8971-6F6D84ACAD3F}" type="pres">
      <dgm:prSet presAssocID="{5CBF33E8-7A7A-4140-B287-98F41049A47E}" presName="composite" presStyleCnt="0"/>
      <dgm:spPr/>
    </dgm:pt>
    <dgm:pt modelId="{890BB5D5-919B-EF4B-AE16-FC6341614884}" type="pres">
      <dgm:prSet presAssocID="{5CBF33E8-7A7A-4140-B287-98F41049A47E}" presName="parTx" presStyleLbl="alignNode1" presStyleIdx="3" presStyleCnt="4">
        <dgm:presLayoutVars>
          <dgm:chMax val="0"/>
          <dgm:chPref val="0"/>
          <dgm:bulletEnabled val="1"/>
        </dgm:presLayoutVars>
      </dgm:prSet>
      <dgm:spPr/>
      <dgm:t>
        <a:bodyPr/>
        <a:lstStyle/>
        <a:p>
          <a:endParaRPr lang="en-US"/>
        </a:p>
      </dgm:t>
    </dgm:pt>
    <dgm:pt modelId="{81FFC7CB-56CE-8144-AC6D-D9A78DA12780}" type="pres">
      <dgm:prSet presAssocID="{5CBF33E8-7A7A-4140-B287-98F41049A47E}" presName="desTx" presStyleLbl="alignAccFollowNode1" presStyleIdx="3" presStyleCnt="4">
        <dgm:presLayoutVars>
          <dgm:bulletEnabled val="1"/>
        </dgm:presLayoutVars>
      </dgm:prSet>
      <dgm:spPr/>
      <dgm:t>
        <a:bodyPr/>
        <a:lstStyle/>
        <a:p>
          <a:endParaRPr lang="en-US"/>
        </a:p>
      </dgm:t>
    </dgm:pt>
  </dgm:ptLst>
  <dgm:cxnLst>
    <dgm:cxn modelId="{BB80A7A3-94D5-F944-A26F-5BA66C150932}" type="presOf" srcId="{0F75E24C-1473-2E41-835B-F428504E154D}" destId="{901A9F2C-19B2-BB47-A35E-72A33582A851}" srcOrd="0" destOrd="0" presId="urn:microsoft.com/office/officeart/2005/8/layout/hList1"/>
    <dgm:cxn modelId="{8FB53A17-CB93-BD44-A548-1E7A2376D1DA}" srcId="{5CBF33E8-7A7A-4140-B287-98F41049A47E}" destId="{89F3FDE3-E906-E844-88CD-DEBA26D11AEB}" srcOrd="0" destOrd="0" parTransId="{7A918885-50FD-C340-9516-D4D0323F6B55}" sibTransId="{DC8DE339-03B0-064A-8DB8-CDFE1DF61736}"/>
    <dgm:cxn modelId="{C8DAE963-74D2-F441-AB5D-5C38EF76667A}" srcId="{0D73993E-DFB2-8748-9FFF-308EE65645F5}" destId="{BCD8DFD1-1E72-084B-A4B1-8650A807721C}" srcOrd="0" destOrd="0" parTransId="{348A6E97-5D73-C140-A565-35F62F4A6FBC}" sibTransId="{E418C408-42F0-2149-AD73-1922A124BC01}"/>
    <dgm:cxn modelId="{5487B2AE-C482-6649-8609-0C0B3F66CE8C}" type="presOf" srcId="{E531AE67-F152-8C46-8243-DE1E6C0E9197}" destId="{B4013F42-D161-0E45-890C-54B80907D042}" srcOrd="0" destOrd="1" presId="urn:microsoft.com/office/officeart/2005/8/layout/hList1"/>
    <dgm:cxn modelId="{9F044206-D550-FB43-A2FD-E7ED8AECFDE5}" srcId="{87A49563-B4EF-2A4C-8A4B-706C3FD43D5D}" destId="{256685AE-4209-0240-AA45-5A6314890AD2}" srcOrd="1" destOrd="0" parTransId="{A7F73861-1FB5-6149-95BB-8CF1DC72205C}" sibTransId="{AFD4CA44-B725-5143-869A-009CD3E85E8C}"/>
    <dgm:cxn modelId="{267FD1FB-4F8A-7E42-91DC-A02DA5B97FD9}" srcId="{C1540DF7-28C3-B743-841E-A370C11F1043}" destId="{887E597E-1BC9-8C42-A0CB-7888E7D449F8}" srcOrd="3" destOrd="0" parTransId="{084A7999-7443-E44C-9389-051C7376EAB0}" sibTransId="{20A53C99-4893-464E-996C-6C2FD7F43C5F}"/>
    <dgm:cxn modelId="{D2259AAB-C0BF-F74D-8961-16E91C842B24}" type="presOf" srcId="{E0651A03-CAE3-C948-B388-8C61F9046C93}" destId="{901A9F2C-19B2-BB47-A35E-72A33582A851}" srcOrd="0" destOrd="3" presId="urn:microsoft.com/office/officeart/2005/8/layout/hList1"/>
    <dgm:cxn modelId="{CC72ED65-C126-40DD-9123-8283A42A7463}" srcId="{C1540DF7-28C3-B743-841E-A370C11F1043}" destId="{3D23B05D-7F92-4096-985C-366EC35AE236}" srcOrd="4" destOrd="0" parTransId="{940CE37B-1482-4527-8F36-0CE2FE44F854}" sibTransId="{C68FE9B5-19B2-4A59-8597-8CF07265B981}"/>
    <dgm:cxn modelId="{4C4890E5-0C73-3C4A-A5A6-AFDDDD9126C8}" srcId="{3EF941B4-A180-4042-AACF-6438BF92077A}" destId="{0D73993E-DFB2-8748-9FFF-308EE65645F5}" srcOrd="0" destOrd="0" parTransId="{2CCB204B-6305-054E-A64A-355502C2ED5B}" sibTransId="{3EBCB844-D25C-4C4C-BE4D-70C7D35DCBA3}"/>
    <dgm:cxn modelId="{6B999A92-81D1-9F48-AC1C-A94D7952E5DC}" srcId="{87A49563-B4EF-2A4C-8A4B-706C3FD43D5D}" destId="{B8C74226-D16D-4E42-BAF3-78E9EE4848C8}" srcOrd="2" destOrd="0" parTransId="{FEF2A4DF-FDF3-D64C-8E01-68C93B46013F}" sibTransId="{ECE8D4CF-1246-CD4A-8B5C-C4C98E875118}"/>
    <dgm:cxn modelId="{0CED01EB-CB42-6641-BA9D-4D8F36494040}" type="presOf" srcId="{DBB6B8AA-5E05-444E-81D6-48831243E445}" destId="{B4013F42-D161-0E45-890C-54B80907D042}" srcOrd="0" destOrd="0" presId="urn:microsoft.com/office/officeart/2005/8/layout/hList1"/>
    <dgm:cxn modelId="{6398A11A-0B83-4641-8343-0EB2A35C9373}" type="presOf" srcId="{15A9720E-3B6B-6748-843B-3DC4704B6F46}" destId="{B4013F42-D161-0E45-890C-54B80907D042}" srcOrd="0" destOrd="2" presId="urn:microsoft.com/office/officeart/2005/8/layout/hList1"/>
    <dgm:cxn modelId="{20289247-352C-8C42-A424-98DB4374080D}" type="presOf" srcId="{256685AE-4209-0240-AA45-5A6314890AD2}" destId="{901A9F2C-19B2-BB47-A35E-72A33582A851}" srcOrd="0" destOrd="1"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6C5F4D83-E40C-3541-B235-6EA8982B6817}" srcId="{0D73993E-DFB2-8748-9FFF-308EE65645F5}" destId="{942E7B9F-0ED8-5E47-810B-1787EDA77051}" srcOrd="1" destOrd="0" parTransId="{D17C09AE-3FE4-934B-AB2C-CADDCEB3AC53}" sibTransId="{C6E57CAA-35B9-4D45-B430-61B0CEFA6531}"/>
    <dgm:cxn modelId="{D60D9369-1281-4634-8EEA-E121CE0FDA8B}" srcId="{87A49563-B4EF-2A4C-8A4B-706C3FD43D5D}" destId="{5D430DF4-6F4D-45FF-9740-F1D441794FB1}" srcOrd="4" destOrd="0" parTransId="{7E644D4E-6484-48DF-B3BA-A3A9AF9D4C5B}" sibTransId="{8AB13BAA-239D-4934-98F7-3103B4E52C08}"/>
    <dgm:cxn modelId="{AE579E75-5E9E-934C-97A0-CFE536923BEC}" srcId="{C1540DF7-28C3-B743-841E-A370C11F1043}" destId="{E531AE67-F152-8C46-8243-DE1E6C0E9197}" srcOrd="1" destOrd="0" parTransId="{C39D8E14-54C2-AD4D-954A-520BAE6036DF}" sibTransId="{54CBDE95-2F42-1246-ADCA-5A2CB846B9AD}"/>
    <dgm:cxn modelId="{7FBFC666-ECFB-E44A-8E84-ED0749EA6BFD}" srcId="{87A49563-B4EF-2A4C-8A4B-706C3FD43D5D}" destId="{37E7C01A-B6CF-0648-8F4A-317F6869B82F}" srcOrd="5" destOrd="0" parTransId="{A2010CF7-7F23-9C4B-96FE-198FBA749DC2}" sibTransId="{25E43DD2-5F7A-A141-AB8C-3438D00B7E15}"/>
    <dgm:cxn modelId="{EB0883DD-C40F-4E45-A6A3-621998E31947}" type="presOf" srcId="{887E597E-1BC9-8C42-A0CB-7888E7D449F8}" destId="{B4013F42-D161-0E45-890C-54B80907D042}" srcOrd="0" destOrd="3"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2FC5545A-D3F7-4447-8DFB-AFC621D924BD}" type="presOf" srcId="{BE2F6C4F-2CF8-324B-A940-4596188851C8}" destId="{81FFC7CB-56CE-8144-AC6D-D9A78DA12780}" srcOrd="0" destOrd="1" presId="urn:microsoft.com/office/officeart/2005/8/layout/hList1"/>
    <dgm:cxn modelId="{A9622978-56D8-8140-AEB9-96B1A59ED3D3}" type="presOf" srcId="{0D73993E-DFB2-8748-9FFF-308EE65645F5}" destId="{05EDE430-2924-1A4E-BD46-4B65A7E6C527}" srcOrd="0" destOrd="0" presId="urn:microsoft.com/office/officeart/2005/8/layout/hList1"/>
    <dgm:cxn modelId="{B188F606-0558-4E8C-BACE-4F1420F3BC1B}" type="presOf" srcId="{3D23B05D-7F92-4096-985C-366EC35AE236}" destId="{B4013F42-D161-0E45-890C-54B80907D042}" srcOrd="0" destOrd="4" presId="urn:microsoft.com/office/officeart/2005/8/layout/hList1"/>
    <dgm:cxn modelId="{15F86039-FD16-6E44-A341-FF15DB055B64}" type="presOf" srcId="{C1540DF7-28C3-B743-841E-A370C11F1043}" destId="{7783D475-4A91-5541-987C-EB1914ED9490}" srcOrd="0" destOrd="0" presId="urn:microsoft.com/office/officeart/2005/8/layout/hList1"/>
    <dgm:cxn modelId="{2717F602-EFE9-B441-BCFF-A8E3CB6328F2}" srcId="{3EF941B4-A180-4042-AACF-6438BF92077A}" destId="{5CBF33E8-7A7A-4140-B287-98F41049A47E}" srcOrd="3" destOrd="0" parTransId="{F7519464-3155-2F47-B052-8CA85966AFF0}" sibTransId="{8F376B28-C5A2-7C40-B17F-0519FBDCAF15}"/>
    <dgm:cxn modelId="{E363887A-EC53-AC41-90E1-B30532367AB3}" type="presOf" srcId="{87A49563-B4EF-2A4C-8A4B-706C3FD43D5D}" destId="{A1335879-9AF5-9547-8444-225B9606D53B}" srcOrd="0" destOrd="0" presId="urn:microsoft.com/office/officeart/2005/8/layout/hList1"/>
    <dgm:cxn modelId="{E0B8F483-5C7F-44D4-828C-DCC4B315F9AF}" srcId="{5CBF33E8-7A7A-4140-B287-98F41049A47E}" destId="{214DE99E-E633-4E45-893F-07403CB3D2BF}" srcOrd="2" destOrd="0" parTransId="{AC6CA01D-2D3D-4FC6-AF3F-AB056FD3A699}" sibTransId="{0E95C889-A3A8-4682-A5B2-711D33A123E9}"/>
    <dgm:cxn modelId="{9A1066F6-C127-CE42-BDEF-7B087E4A3D2D}" type="presOf" srcId="{3EF941B4-A180-4042-AACF-6438BF92077A}" destId="{CB8E8C72-8DFC-CA4A-8B17-3E122CE259F8}" srcOrd="0" destOrd="0" presId="urn:microsoft.com/office/officeart/2005/8/layout/hList1"/>
    <dgm:cxn modelId="{9CADDAAD-7D5D-45F4-8210-EC2D778429BD}" type="presOf" srcId="{F2EDE33D-3B19-407D-9319-996E72E30144}" destId="{81FFC7CB-56CE-8144-AC6D-D9A78DA12780}" srcOrd="0" destOrd="3" presId="urn:microsoft.com/office/officeart/2005/8/layout/hList1"/>
    <dgm:cxn modelId="{09542258-60F9-45B1-BE04-165085BBB5D8}" type="presOf" srcId="{5D430DF4-6F4D-45FF-9740-F1D441794FB1}" destId="{901A9F2C-19B2-BB47-A35E-72A33582A851}" srcOrd="0" destOrd="4" presId="urn:microsoft.com/office/officeart/2005/8/layout/hList1"/>
    <dgm:cxn modelId="{CF9B767D-23E7-3648-B0BD-5A5090C8A187}" srcId="{C1540DF7-28C3-B743-841E-A370C11F1043}" destId="{15A9720E-3B6B-6748-843B-3DC4704B6F46}" srcOrd="2" destOrd="0" parTransId="{A0F76BE4-AF1F-1249-AAA9-0CF6D9E97092}" sibTransId="{E7D07D6A-0DB1-4541-A651-0E3525C976A5}"/>
    <dgm:cxn modelId="{55D2517B-893B-8244-9A8A-843B2D1D5969}" type="presOf" srcId="{FE2D73F3-5276-1649-9B13-39D9296350EB}" destId="{528CB535-E440-5B47-8D72-62C932DFCDED}" srcOrd="0" destOrd="2" presId="urn:microsoft.com/office/officeart/2005/8/layout/hList1"/>
    <dgm:cxn modelId="{7FB194DB-6A7D-0740-98C1-52BA95FD3323}" srcId="{3EF941B4-A180-4042-AACF-6438BF92077A}" destId="{C1540DF7-28C3-B743-841E-A370C11F1043}" srcOrd="2" destOrd="0" parTransId="{0CD58810-B9CE-6A41-BFE4-EDD3EB38D7D5}" sibTransId="{896CA18B-7B3F-B148-B38F-BF7AF09E9DFB}"/>
    <dgm:cxn modelId="{B96359D5-352E-446E-8983-190073B2A3C6}" type="presOf" srcId="{214DE99E-E633-4E45-893F-07403CB3D2BF}" destId="{81FFC7CB-56CE-8144-AC6D-D9A78DA12780}" srcOrd="0" destOrd="2" presId="urn:microsoft.com/office/officeart/2005/8/layout/hList1"/>
    <dgm:cxn modelId="{9A08B412-6742-6A4D-80B9-CC4A1AC4405F}" srcId="{0D73993E-DFB2-8748-9FFF-308EE65645F5}" destId="{FE2D73F3-5276-1649-9B13-39D9296350EB}" srcOrd="2" destOrd="0" parTransId="{21CA84A1-BC78-E24C-B355-FCDFDE326E3E}" sibTransId="{BE6F0457-86D2-7C47-B852-71927AA17D8D}"/>
    <dgm:cxn modelId="{386FC1F5-C26B-4045-849A-135371C383F5}" srcId="{5CBF33E8-7A7A-4140-B287-98F41049A47E}" destId="{F2EDE33D-3B19-407D-9319-996E72E30144}" srcOrd="3" destOrd="0" parTransId="{CA080156-4741-46A6-8332-CB4073033AFB}" sibTransId="{E046804A-F2A4-4D77-9256-B5768F5AAB46}"/>
    <dgm:cxn modelId="{B1D85538-81B0-E140-BBA7-B13479D28953}" type="presOf" srcId="{B8C74226-D16D-4E42-BAF3-78E9EE4848C8}" destId="{901A9F2C-19B2-BB47-A35E-72A33582A851}" srcOrd="0" destOrd="2" presId="urn:microsoft.com/office/officeart/2005/8/layout/hList1"/>
    <dgm:cxn modelId="{DA72B9A1-115C-5E46-BB38-AB9E9B9A5AE8}" srcId="{87A49563-B4EF-2A4C-8A4B-706C3FD43D5D}" destId="{E0651A03-CAE3-C948-B388-8C61F9046C93}" srcOrd="3" destOrd="0" parTransId="{6D7B721B-FDF4-D840-AA53-44FAF20BFFCA}" sibTransId="{39084D87-F5B1-C348-83D5-6CD62A06727C}"/>
    <dgm:cxn modelId="{D556AE3D-1F1B-6A4B-82E7-08352AB05DEA}" type="presOf" srcId="{37E7C01A-B6CF-0648-8F4A-317F6869B82F}" destId="{901A9F2C-19B2-BB47-A35E-72A33582A851}" srcOrd="0" destOrd="5" presId="urn:microsoft.com/office/officeart/2005/8/layout/hList1"/>
    <dgm:cxn modelId="{15643A86-2514-9B48-87FC-AFF41D79F5A0}" type="presOf" srcId="{5CBF33E8-7A7A-4140-B287-98F41049A47E}" destId="{890BB5D5-919B-EF4B-AE16-FC6341614884}" srcOrd="0" destOrd="0" presId="urn:microsoft.com/office/officeart/2005/8/layout/hList1"/>
    <dgm:cxn modelId="{DCAC9015-DDFE-9642-83CF-573BD8799837}" type="presOf" srcId="{942E7B9F-0ED8-5E47-810B-1787EDA77051}" destId="{528CB535-E440-5B47-8D72-62C932DFCDED}" srcOrd="0" destOrd="1" presId="urn:microsoft.com/office/officeart/2005/8/layout/hList1"/>
    <dgm:cxn modelId="{8F5AF32D-C9B1-E149-BB40-6B17497D8913}" srcId="{5CBF33E8-7A7A-4140-B287-98F41049A47E}" destId="{BE2F6C4F-2CF8-324B-A940-4596188851C8}" srcOrd="1" destOrd="0" parTransId="{BB3A5482-EB88-4244-9696-9FF18E292C68}" sibTransId="{5B78B44F-632C-194C-9682-2069698046A8}"/>
    <dgm:cxn modelId="{48636C6A-8637-5348-9BBB-F178B74F2E11}" type="presOf" srcId="{89F3FDE3-E906-E844-88CD-DEBA26D11AEB}" destId="{81FFC7CB-56CE-8144-AC6D-D9A78DA12780}" srcOrd="0" destOrd="0" presId="urn:microsoft.com/office/officeart/2005/8/layout/hList1"/>
    <dgm:cxn modelId="{07B7009B-D6F6-EB4E-886E-57E8F9352CB9}" type="presOf" srcId="{BCD8DFD1-1E72-084B-A4B1-8650A807721C}" destId="{528CB535-E440-5B47-8D72-62C932DFCDED}" srcOrd="0" destOrd="0" presId="urn:microsoft.com/office/officeart/2005/8/layout/hList1"/>
    <dgm:cxn modelId="{5EDF77EC-7544-5A41-A4D5-7157295F9E7D}" srcId="{C1540DF7-28C3-B743-841E-A370C11F1043}" destId="{DBB6B8AA-5E05-444E-81D6-48831243E445}" srcOrd="0" destOrd="0" parTransId="{2E9BBA64-381E-994C-B8A3-1FA3BDA9BDAC}" sibTransId="{4C96AB39-CEEF-9B40-B872-D6102944472C}"/>
    <dgm:cxn modelId="{43B8B74F-D87F-2F40-8F48-D7CB22AB9794}" type="presParOf" srcId="{CB8E8C72-8DFC-CA4A-8B17-3E122CE259F8}" destId="{A2ACE30B-758F-A94E-9065-17D7A0514171}" srcOrd="0" destOrd="0" presId="urn:microsoft.com/office/officeart/2005/8/layout/hList1"/>
    <dgm:cxn modelId="{68B01CB5-18CF-EB4B-A888-7C8346BC4EF0}" type="presParOf" srcId="{A2ACE30B-758F-A94E-9065-17D7A0514171}" destId="{05EDE430-2924-1A4E-BD46-4B65A7E6C527}" srcOrd="0" destOrd="0" presId="urn:microsoft.com/office/officeart/2005/8/layout/hList1"/>
    <dgm:cxn modelId="{9CE9ED6E-58DD-D54E-8551-7C4CE4CB5F2E}" type="presParOf" srcId="{A2ACE30B-758F-A94E-9065-17D7A0514171}" destId="{528CB535-E440-5B47-8D72-62C932DFCDED}" srcOrd="1" destOrd="0" presId="urn:microsoft.com/office/officeart/2005/8/layout/hList1"/>
    <dgm:cxn modelId="{4085B4C7-EBC3-744A-BB09-CBC09A84EBC5}" type="presParOf" srcId="{CB8E8C72-8DFC-CA4A-8B17-3E122CE259F8}" destId="{552FE5A3-88F6-324B-92BD-983EDD6DBF28}" srcOrd="1" destOrd="0" presId="urn:microsoft.com/office/officeart/2005/8/layout/hList1"/>
    <dgm:cxn modelId="{B44B7803-EC24-D94B-9919-5E8E29BB99BC}" type="presParOf" srcId="{CB8E8C72-8DFC-CA4A-8B17-3E122CE259F8}" destId="{853F2D1D-EA97-9641-8DCE-DA1576603FE1}" srcOrd="2" destOrd="0" presId="urn:microsoft.com/office/officeart/2005/8/layout/hList1"/>
    <dgm:cxn modelId="{CD9CF233-A3B9-554D-B7EF-2FAF7991089F}" type="presParOf" srcId="{853F2D1D-EA97-9641-8DCE-DA1576603FE1}" destId="{A1335879-9AF5-9547-8444-225B9606D53B}" srcOrd="0" destOrd="0" presId="urn:microsoft.com/office/officeart/2005/8/layout/hList1"/>
    <dgm:cxn modelId="{31C6C6BE-BC62-A345-B166-354DA1610E87}" type="presParOf" srcId="{853F2D1D-EA97-9641-8DCE-DA1576603FE1}" destId="{901A9F2C-19B2-BB47-A35E-72A33582A851}" srcOrd="1" destOrd="0" presId="urn:microsoft.com/office/officeart/2005/8/layout/hList1"/>
    <dgm:cxn modelId="{F9EFCC2B-898E-B746-BAFF-42840619E5BB}" type="presParOf" srcId="{CB8E8C72-8DFC-CA4A-8B17-3E122CE259F8}" destId="{177AAD9A-F785-E44E-81F2-1BC945BA4FDA}" srcOrd="3" destOrd="0" presId="urn:microsoft.com/office/officeart/2005/8/layout/hList1"/>
    <dgm:cxn modelId="{7AE7036E-B039-AC4F-83A0-B631CECF7B41}" type="presParOf" srcId="{CB8E8C72-8DFC-CA4A-8B17-3E122CE259F8}" destId="{91C47A94-64BE-6644-8B2D-4FE873905174}" srcOrd="4" destOrd="0" presId="urn:microsoft.com/office/officeart/2005/8/layout/hList1"/>
    <dgm:cxn modelId="{643380E2-10AA-6747-8C33-B486E317C62D}" type="presParOf" srcId="{91C47A94-64BE-6644-8B2D-4FE873905174}" destId="{7783D475-4A91-5541-987C-EB1914ED9490}" srcOrd="0" destOrd="0" presId="urn:microsoft.com/office/officeart/2005/8/layout/hList1"/>
    <dgm:cxn modelId="{89101BA4-2A7D-314E-AF87-040AE3747B05}" type="presParOf" srcId="{91C47A94-64BE-6644-8B2D-4FE873905174}" destId="{B4013F42-D161-0E45-890C-54B80907D042}" srcOrd="1" destOrd="0" presId="urn:microsoft.com/office/officeart/2005/8/layout/hList1"/>
    <dgm:cxn modelId="{77129726-DB54-2741-8860-DF5FE18B6BCC}" type="presParOf" srcId="{CB8E8C72-8DFC-CA4A-8B17-3E122CE259F8}" destId="{639AAC34-3B79-C142-83FF-F87972903B76}" srcOrd="5" destOrd="0" presId="urn:microsoft.com/office/officeart/2005/8/layout/hList1"/>
    <dgm:cxn modelId="{65E649FF-9279-5044-9615-4697383623A3}" type="presParOf" srcId="{CB8E8C72-8DFC-CA4A-8B17-3E122CE259F8}" destId="{2E885D49-AB7C-F844-8971-6F6D84ACAD3F}" srcOrd="6" destOrd="0" presId="urn:microsoft.com/office/officeart/2005/8/layout/hList1"/>
    <dgm:cxn modelId="{19F7A40B-CC52-D449-A991-118701663838}" type="presParOf" srcId="{2E885D49-AB7C-F844-8971-6F6D84ACAD3F}" destId="{890BB5D5-919B-EF4B-AE16-FC6341614884}" srcOrd="0" destOrd="0" presId="urn:microsoft.com/office/officeart/2005/8/layout/hList1"/>
    <dgm:cxn modelId="{9403DE68-5C26-4F4A-AF8D-4F6B77E00C4D}" type="presParOf" srcId="{2E885D49-AB7C-F844-8971-6F6D84ACAD3F}" destId="{81FFC7CB-56CE-8144-AC6D-D9A78DA127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8BB022-A261-BF4D-A5A6-03E7BC74FA90}" type="doc">
      <dgm:prSet loTypeId="urn:microsoft.com/office/officeart/2005/8/layout/matrix1" loCatId="pyramid" qsTypeId="urn:microsoft.com/office/officeart/2005/8/quickstyle/simple4" qsCatId="simple" csTypeId="urn:microsoft.com/office/officeart/2005/8/colors/accent1_2" csCatId="accent1" phldr="1"/>
      <dgm:spPr/>
      <dgm:t>
        <a:bodyPr/>
        <a:lstStyle/>
        <a:p>
          <a:endParaRPr lang="en-US"/>
        </a:p>
      </dgm:t>
    </dgm:pt>
    <dgm:pt modelId="{CD763F8B-B99B-8348-8517-A58E68BA93AF}">
      <dgm:prSet phldrT="[Text]"/>
      <dgm:spPr>
        <a:solidFill>
          <a:schemeClr val="accent3"/>
        </a:solidFill>
      </dgm:spPr>
      <dgm:t>
        <a:bodyPr/>
        <a:lstStyle/>
        <a:p>
          <a:r>
            <a:rPr lang="en-US" b="1" dirty="0">
              <a:solidFill>
                <a:schemeClr val="bg1"/>
              </a:solidFill>
              <a:latin typeface="Gill Sans MT"/>
              <a:cs typeface="Gill Sans MT"/>
            </a:rPr>
            <a:t>E. Develop Programmatic Response to Barriers</a:t>
          </a:r>
        </a:p>
      </dgm:t>
    </dgm:pt>
    <dgm:pt modelId="{D21F6E13-AC61-CF40-88EE-582C2099A2BD}" type="parTrans" cxnId="{4B0D33AF-9595-BE46-96CC-EC336FD73791}">
      <dgm:prSet/>
      <dgm:spPr/>
      <dgm:t>
        <a:bodyPr/>
        <a:lstStyle/>
        <a:p>
          <a:endParaRPr lang="en-US"/>
        </a:p>
      </dgm:t>
    </dgm:pt>
    <dgm:pt modelId="{41D37D0E-B9A5-6641-A201-29CCEF558DD1}" type="sibTrans" cxnId="{4B0D33AF-9595-BE46-96CC-EC336FD73791}">
      <dgm:prSet/>
      <dgm:spPr/>
      <dgm:t>
        <a:bodyPr/>
        <a:lstStyle/>
        <a:p>
          <a:endParaRPr lang="en-US"/>
        </a:p>
      </dgm:t>
    </dgm:pt>
    <dgm:pt modelId="{E05542BA-9C2E-6E41-B4A1-2513C56B62D5}">
      <dgm:prSet phldrT="[Text]"/>
      <dgm:spPr>
        <a:solidFill>
          <a:schemeClr val="accent1"/>
        </a:solidFill>
      </dgm:spPr>
      <dgm:t>
        <a:bodyPr/>
        <a:lstStyle/>
        <a:p>
          <a:r>
            <a:rPr lang="en-US" b="1" dirty="0">
              <a:latin typeface="Gill Sans MT"/>
              <a:cs typeface="Gill Sans MT"/>
            </a:rPr>
            <a:t>A. Recognize Good and Improved Attendance</a:t>
          </a:r>
        </a:p>
      </dgm:t>
    </dgm:pt>
    <dgm:pt modelId="{A628497B-C205-044D-A592-B17367856589}" type="parTrans" cxnId="{B25E5C4F-DE8F-3248-BCDA-3C29F73BCAFA}">
      <dgm:prSet/>
      <dgm:spPr/>
      <dgm:t>
        <a:bodyPr/>
        <a:lstStyle/>
        <a:p>
          <a:endParaRPr lang="en-US"/>
        </a:p>
      </dgm:t>
    </dgm:pt>
    <dgm:pt modelId="{3767B99A-E3AE-1846-AB7B-981A5F3FE63F}" type="sibTrans" cxnId="{B25E5C4F-DE8F-3248-BCDA-3C29F73BCAFA}">
      <dgm:prSet/>
      <dgm:spPr/>
      <dgm:t>
        <a:bodyPr/>
        <a:lstStyle/>
        <a:p>
          <a:endParaRPr lang="en-US"/>
        </a:p>
      </dgm:t>
    </dgm:pt>
    <dgm:pt modelId="{EC1E1A69-C114-914A-A324-0D6423300E71}">
      <dgm:prSet phldrT="[Text]"/>
      <dgm:spPr>
        <a:solidFill>
          <a:schemeClr val="accent5"/>
        </a:solidFill>
      </dgm:spPr>
      <dgm:t>
        <a:bodyPr/>
        <a:lstStyle/>
        <a:p>
          <a:r>
            <a:rPr lang="en-US" b="1" dirty="0">
              <a:latin typeface="Gill Sans MT"/>
              <a:cs typeface="Gill Sans MT"/>
            </a:rPr>
            <a:t>B. Engage Students and Parents</a:t>
          </a:r>
        </a:p>
      </dgm:t>
    </dgm:pt>
    <dgm:pt modelId="{60110FE0-18FA-AA48-A0E7-77F144E5E770}" type="parTrans" cxnId="{0311AEDF-5446-BC41-870F-D794FFC353AF}">
      <dgm:prSet/>
      <dgm:spPr/>
      <dgm:t>
        <a:bodyPr/>
        <a:lstStyle/>
        <a:p>
          <a:endParaRPr lang="en-US"/>
        </a:p>
      </dgm:t>
    </dgm:pt>
    <dgm:pt modelId="{83925506-CF38-9F42-8ED0-EA95615C5DD9}" type="sibTrans" cxnId="{0311AEDF-5446-BC41-870F-D794FFC353AF}">
      <dgm:prSet/>
      <dgm:spPr/>
      <dgm:t>
        <a:bodyPr/>
        <a:lstStyle/>
        <a:p>
          <a:endParaRPr lang="en-US"/>
        </a:p>
      </dgm:t>
    </dgm:pt>
    <dgm:pt modelId="{1FBD856F-27A1-4F45-AC7B-047419695818}">
      <dgm:prSet phldrT="[Text]"/>
      <dgm:spPr>
        <a:solidFill>
          <a:srgbClr val="1B637A"/>
        </a:solidFill>
      </dgm:spPr>
      <dgm:t>
        <a:bodyPr/>
        <a:lstStyle/>
        <a:p>
          <a:r>
            <a:rPr lang="en-US" b="1" dirty="0">
              <a:latin typeface="Gill Sans MT"/>
              <a:cs typeface="Gill Sans MT"/>
            </a:rPr>
            <a:t>D. Provide Personalized Early Outreach</a:t>
          </a:r>
        </a:p>
      </dgm:t>
    </dgm:pt>
    <dgm:pt modelId="{ED59ED8D-1584-5D40-9659-4A6B26A27A7D}" type="parTrans" cxnId="{F131E232-EA1C-3B4A-A165-EBD55E68F552}">
      <dgm:prSet/>
      <dgm:spPr/>
      <dgm:t>
        <a:bodyPr/>
        <a:lstStyle/>
        <a:p>
          <a:endParaRPr lang="en-US"/>
        </a:p>
      </dgm:t>
    </dgm:pt>
    <dgm:pt modelId="{EEDBC5E2-A73E-074A-AD11-B66FE8B1150E}" type="sibTrans" cxnId="{F131E232-EA1C-3B4A-A165-EBD55E68F552}">
      <dgm:prSet/>
      <dgm:spPr/>
      <dgm:t>
        <a:bodyPr/>
        <a:lstStyle/>
        <a:p>
          <a:endParaRPr lang="en-US"/>
        </a:p>
      </dgm:t>
    </dgm:pt>
    <dgm:pt modelId="{1A80C5A7-3087-114C-8AEF-E184F6F13BC9}">
      <dgm:prSet phldrT="[Text]"/>
      <dgm:spPr>
        <a:solidFill>
          <a:srgbClr val="144056"/>
        </a:solidFill>
      </dgm:spPr>
      <dgm:t>
        <a:bodyPr/>
        <a:lstStyle/>
        <a:p>
          <a:r>
            <a:rPr lang="en-US" b="1" dirty="0">
              <a:latin typeface="Gill Sans MT"/>
              <a:cs typeface="Gill Sans MT"/>
            </a:rPr>
            <a:t>C. Monitor Attendance Data and Practice</a:t>
          </a:r>
        </a:p>
      </dgm:t>
    </dgm:pt>
    <dgm:pt modelId="{0E173F8E-4B2A-9E48-9633-58329A189EA6}" type="parTrans" cxnId="{1335CFA5-5296-7843-8FE1-8C4273EF4032}">
      <dgm:prSet/>
      <dgm:spPr/>
      <dgm:t>
        <a:bodyPr/>
        <a:lstStyle/>
        <a:p>
          <a:endParaRPr lang="en-US"/>
        </a:p>
      </dgm:t>
    </dgm:pt>
    <dgm:pt modelId="{50417FA6-02B0-9245-819A-B86924B9890B}" type="sibTrans" cxnId="{1335CFA5-5296-7843-8FE1-8C4273EF4032}">
      <dgm:prSet/>
      <dgm:spPr/>
      <dgm:t>
        <a:bodyPr/>
        <a:lstStyle/>
        <a:p>
          <a:endParaRPr lang="en-US"/>
        </a:p>
      </dgm:t>
    </dgm:pt>
    <dgm:pt modelId="{FF51BEEB-A950-C546-871E-87D0153AB3BF}" type="pres">
      <dgm:prSet presAssocID="{BB8BB022-A261-BF4D-A5A6-03E7BC74FA90}" presName="diagram" presStyleCnt="0">
        <dgm:presLayoutVars>
          <dgm:chMax val="1"/>
          <dgm:dir/>
          <dgm:animLvl val="ctr"/>
          <dgm:resizeHandles val="exact"/>
        </dgm:presLayoutVars>
      </dgm:prSet>
      <dgm:spPr/>
      <dgm:t>
        <a:bodyPr/>
        <a:lstStyle/>
        <a:p>
          <a:endParaRPr lang="en-US"/>
        </a:p>
      </dgm:t>
    </dgm:pt>
    <dgm:pt modelId="{1F6D3D07-D439-7541-A9C5-E7131212F0C2}" type="pres">
      <dgm:prSet presAssocID="{BB8BB022-A261-BF4D-A5A6-03E7BC74FA90}" presName="matrix" presStyleCnt="0"/>
      <dgm:spPr/>
    </dgm:pt>
    <dgm:pt modelId="{CAF97597-2A55-0244-802A-98E6B024F0E9}" type="pres">
      <dgm:prSet presAssocID="{BB8BB022-A261-BF4D-A5A6-03E7BC74FA90}" presName="tile1" presStyleLbl="node1" presStyleIdx="0" presStyleCnt="4"/>
      <dgm:spPr/>
      <dgm:t>
        <a:bodyPr/>
        <a:lstStyle/>
        <a:p>
          <a:endParaRPr lang="en-US"/>
        </a:p>
      </dgm:t>
    </dgm:pt>
    <dgm:pt modelId="{AA361A0D-3CFE-544F-BB8D-2B0E7F1D7607}" type="pres">
      <dgm:prSet presAssocID="{BB8BB022-A261-BF4D-A5A6-03E7BC74FA90}" presName="tile1text" presStyleLbl="node1" presStyleIdx="0" presStyleCnt="4">
        <dgm:presLayoutVars>
          <dgm:chMax val="0"/>
          <dgm:chPref val="0"/>
          <dgm:bulletEnabled val="1"/>
        </dgm:presLayoutVars>
      </dgm:prSet>
      <dgm:spPr/>
      <dgm:t>
        <a:bodyPr/>
        <a:lstStyle/>
        <a:p>
          <a:endParaRPr lang="en-US"/>
        </a:p>
      </dgm:t>
    </dgm:pt>
    <dgm:pt modelId="{6DF5D73B-63DE-1046-81CD-BBCB3A0A5CEC}" type="pres">
      <dgm:prSet presAssocID="{BB8BB022-A261-BF4D-A5A6-03E7BC74FA90}" presName="tile2" presStyleLbl="node1" presStyleIdx="1" presStyleCnt="4"/>
      <dgm:spPr/>
      <dgm:t>
        <a:bodyPr/>
        <a:lstStyle/>
        <a:p>
          <a:endParaRPr lang="en-US"/>
        </a:p>
      </dgm:t>
    </dgm:pt>
    <dgm:pt modelId="{326FFC7E-CE27-E044-A7CE-6451A60B53E8}" type="pres">
      <dgm:prSet presAssocID="{BB8BB022-A261-BF4D-A5A6-03E7BC74FA90}" presName="tile2text" presStyleLbl="node1" presStyleIdx="1" presStyleCnt="4">
        <dgm:presLayoutVars>
          <dgm:chMax val="0"/>
          <dgm:chPref val="0"/>
          <dgm:bulletEnabled val="1"/>
        </dgm:presLayoutVars>
      </dgm:prSet>
      <dgm:spPr/>
      <dgm:t>
        <a:bodyPr/>
        <a:lstStyle/>
        <a:p>
          <a:endParaRPr lang="en-US"/>
        </a:p>
      </dgm:t>
    </dgm:pt>
    <dgm:pt modelId="{E9BA839B-E271-AA48-ACEC-12C19A8D479D}" type="pres">
      <dgm:prSet presAssocID="{BB8BB022-A261-BF4D-A5A6-03E7BC74FA90}" presName="tile3" presStyleLbl="node1" presStyleIdx="2" presStyleCnt="4"/>
      <dgm:spPr/>
      <dgm:t>
        <a:bodyPr/>
        <a:lstStyle/>
        <a:p>
          <a:endParaRPr lang="en-US"/>
        </a:p>
      </dgm:t>
    </dgm:pt>
    <dgm:pt modelId="{0AC8CDA9-B343-4F48-A24A-62BBC87C421B}" type="pres">
      <dgm:prSet presAssocID="{BB8BB022-A261-BF4D-A5A6-03E7BC74FA90}" presName="tile3text" presStyleLbl="node1" presStyleIdx="2" presStyleCnt="4">
        <dgm:presLayoutVars>
          <dgm:chMax val="0"/>
          <dgm:chPref val="0"/>
          <dgm:bulletEnabled val="1"/>
        </dgm:presLayoutVars>
      </dgm:prSet>
      <dgm:spPr/>
      <dgm:t>
        <a:bodyPr/>
        <a:lstStyle/>
        <a:p>
          <a:endParaRPr lang="en-US"/>
        </a:p>
      </dgm:t>
    </dgm:pt>
    <dgm:pt modelId="{10D0BB92-E1E7-E245-B9B5-3E5020AB10AD}" type="pres">
      <dgm:prSet presAssocID="{BB8BB022-A261-BF4D-A5A6-03E7BC74FA90}" presName="tile4" presStyleLbl="node1" presStyleIdx="3" presStyleCnt="4"/>
      <dgm:spPr/>
      <dgm:t>
        <a:bodyPr/>
        <a:lstStyle/>
        <a:p>
          <a:endParaRPr lang="en-US"/>
        </a:p>
      </dgm:t>
    </dgm:pt>
    <dgm:pt modelId="{233483C6-85BF-EE45-A67E-B87A0149D04E}" type="pres">
      <dgm:prSet presAssocID="{BB8BB022-A261-BF4D-A5A6-03E7BC74FA90}" presName="tile4text" presStyleLbl="node1" presStyleIdx="3" presStyleCnt="4">
        <dgm:presLayoutVars>
          <dgm:chMax val="0"/>
          <dgm:chPref val="0"/>
          <dgm:bulletEnabled val="1"/>
        </dgm:presLayoutVars>
      </dgm:prSet>
      <dgm:spPr/>
      <dgm:t>
        <a:bodyPr/>
        <a:lstStyle/>
        <a:p>
          <a:endParaRPr lang="en-US"/>
        </a:p>
      </dgm:t>
    </dgm:pt>
    <dgm:pt modelId="{00F0D9B9-90F4-0349-A574-B8C36531559B}" type="pres">
      <dgm:prSet presAssocID="{BB8BB022-A261-BF4D-A5A6-03E7BC74FA90}" presName="centerTile" presStyleLbl="fgShp" presStyleIdx="0" presStyleCnt="1" custScaleX="109756" custScaleY="121667">
        <dgm:presLayoutVars>
          <dgm:chMax val="0"/>
          <dgm:chPref val="0"/>
        </dgm:presLayoutVars>
      </dgm:prSet>
      <dgm:spPr/>
      <dgm:t>
        <a:bodyPr/>
        <a:lstStyle/>
        <a:p>
          <a:endParaRPr lang="en-US"/>
        </a:p>
      </dgm:t>
    </dgm:pt>
  </dgm:ptLst>
  <dgm:cxnLst>
    <dgm:cxn modelId="{E8DF5089-BC21-3441-964A-5CA4ED28FC3C}" type="presOf" srcId="{1FBD856F-27A1-4F45-AC7B-047419695818}" destId="{0AC8CDA9-B343-4F48-A24A-62BBC87C421B}" srcOrd="1" destOrd="0" presId="urn:microsoft.com/office/officeart/2005/8/layout/matrix1"/>
    <dgm:cxn modelId="{F98A2A42-8D5F-2749-B085-D43A888EFB89}" type="presOf" srcId="{EC1E1A69-C114-914A-A324-0D6423300E71}" destId="{326FFC7E-CE27-E044-A7CE-6451A60B53E8}" srcOrd="1" destOrd="0" presId="urn:microsoft.com/office/officeart/2005/8/layout/matrix1"/>
    <dgm:cxn modelId="{0311AEDF-5446-BC41-870F-D794FFC353AF}" srcId="{CD763F8B-B99B-8348-8517-A58E68BA93AF}" destId="{EC1E1A69-C114-914A-A324-0D6423300E71}" srcOrd="1" destOrd="0" parTransId="{60110FE0-18FA-AA48-A0E7-77F144E5E770}" sibTransId="{83925506-CF38-9F42-8ED0-EA95615C5DD9}"/>
    <dgm:cxn modelId="{8EF70854-5B00-C44D-AAF5-E74DE0C55F56}" type="presOf" srcId="{E05542BA-9C2E-6E41-B4A1-2513C56B62D5}" destId="{CAF97597-2A55-0244-802A-98E6B024F0E9}" srcOrd="0" destOrd="0" presId="urn:microsoft.com/office/officeart/2005/8/layout/matrix1"/>
    <dgm:cxn modelId="{B25E5C4F-DE8F-3248-BCDA-3C29F73BCAFA}" srcId="{CD763F8B-B99B-8348-8517-A58E68BA93AF}" destId="{E05542BA-9C2E-6E41-B4A1-2513C56B62D5}" srcOrd="0" destOrd="0" parTransId="{A628497B-C205-044D-A592-B17367856589}" sibTransId="{3767B99A-E3AE-1846-AB7B-981A5F3FE63F}"/>
    <dgm:cxn modelId="{430AC75A-698B-814D-AA58-622CCE56AE01}" type="presOf" srcId="{EC1E1A69-C114-914A-A324-0D6423300E71}" destId="{6DF5D73B-63DE-1046-81CD-BBCB3A0A5CEC}" srcOrd="0" destOrd="0" presId="urn:microsoft.com/office/officeart/2005/8/layout/matrix1"/>
    <dgm:cxn modelId="{F131E232-EA1C-3B4A-A165-EBD55E68F552}" srcId="{CD763F8B-B99B-8348-8517-A58E68BA93AF}" destId="{1FBD856F-27A1-4F45-AC7B-047419695818}" srcOrd="2" destOrd="0" parTransId="{ED59ED8D-1584-5D40-9659-4A6B26A27A7D}" sibTransId="{EEDBC5E2-A73E-074A-AD11-B66FE8B1150E}"/>
    <dgm:cxn modelId="{A5B59A3C-C6D4-CE45-996B-1E31465755DB}" type="presOf" srcId="{E05542BA-9C2E-6E41-B4A1-2513C56B62D5}" destId="{AA361A0D-3CFE-544F-BB8D-2B0E7F1D7607}" srcOrd="1" destOrd="0" presId="urn:microsoft.com/office/officeart/2005/8/layout/matrix1"/>
    <dgm:cxn modelId="{82AF9918-8E05-614E-88B8-ABB6B7BF218D}" type="presOf" srcId="{1A80C5A7-3087-114C-8AEF-E184F6F13BC9}" destId="{233483C6-85BF-EE45-A67E-B87A0149D04E}" srcOrd="1" destOrd="0" presId="urn:microsoft.com/office/officeart/2005/8/layout/matrix1"/>
    <dgm:cxn modelId="{1335CFA5-5296-7843-8FE1-8C4273EF4032}" srcId="{CD763F8B-B99B-8348-8517-A58E68BA93AF}" destId="{1A80C5A7-3087-114C-8AEF-E184F6F13BC9}" srcOrd="3" destOrd="0" parTransId="{0E173F8E-4B2A-9E48-9633-58329A189EA6}" sibTransId="{50417FA6-02B0-9245-819A-B86924B9890B}"/>
    <dgm:cxn modelId="{4AD7905C-3E2E-1A44-95C1-E3534FBB6309}" type="presOf" srcId="{1FBD856F-27A1-4F45-AC7B-047419695818}" destId="{E9BA839B-E271-AA48-ACEC-12C19A8D479D}" srcOrd="0" destOrd="0" presId="urn:microsoft.com/office/officeart/2005/8/layout/matrix1"/>
    <dgm:cxn modelId="{D60A5EA9-4D2A-FE4C-A8D7-29667DBAE61D}" type="presOf" srcId="{BB8BB022-A261-BF4D-A5A6-03E7BC74FA90}" destId="{FF51BEEB-A950-C546-871E-87D0153AB3BF}" srcOrd="0" destOrd="0" presId="urn:microsoft.com/office/officeart/2005/8/layout/matrix1"/>
    <dgm:cxn modelId="{3D134095-9478-C943-800F-33BE2C06691E}" type="presOf" srcId="{CD763F8B-B99B-8348-8517-A58E68BA93AF}" destId="{00F0D9B9-90F4-0349-A574-B8C36531559B}" srcOrd="0" destOrd="0" presId="urn:microsoft.com/office/officeart/2005/8/layout/matrix1"/>
    <dgm:cxn modelId="{4B0D33AF-9595-BE46-96CC-EC336FD73791}" srcId="{BB8BB022-A261-BF4D-A5A6-03E7BC74FA90}" destId="{CD763F8B-B99B-8348-8517-A58E68BA93AF}" srcOrd="0" destOrd="0" parTransId="{D21F6E13-AC61-CF40-88EE-582C2099A2BD}" sibTransId="{41D37D0E-B9A5-6641-A201-29CCEF558DD1}"/>
    <dgm:cxn modelId="{9BD5D4A6-4899-C544-ABD2-691551AB54EF}" type="presOf" srcId="{1A80C5A7-3087-114C-8AEF-E184F6F13BC9}" destId="{10D0BB92-E1E7-E245-B9B5-3E5020AB10AD}" srcOrd="0" destOrd="0" presId="urn:microsoft.com/office/officeart/2005/8/layout/matrix1"/>
    <dgm:cxn modelId="{EEB9E509-B8CD-CB4D-8053-0288C054A56A}" type="presParOf" srcId="{FF51BEEB-A950-C546-871E-87D0153AB3BF}" destId="{1F6D3D07-D439-7541-A9C5-E7131212F0C2}" srcOrd="0" destOrd="0" presId="urn:microsoft.com/office/officeart/2005/8/layout/matrix1"/>
    <dgm:cxn modelId="{48604599-5E34-D844-B3D7-2C254B91774B}" type="presParOf" srcId="{1F6D3D07-D439-7541-A9C5-E7131212F0C2}" destId="{CAF97597-2A55-0244-802A-98E6B024F0E9}" srcOrd="0" destOrd="0" presId="urn:microsoft.com/office/officeart/2005/8/layout/matrix1"/>
    <dgm:cxn modelId="{EBA94440-62B3-1946-8E11-2F29F8EF20DF}" type="presParOf" srcId="{1F6D3D07-D439-7541-A9C5-E7131212F0C2}" destId="{AA361A0D-3CFE-544F-BB8D-2B0E7F1D7607}" srcOrd="1" destOrd="0" presId="urn:microsoft.com/office/officeart/2005/8/layout/matrix1"/>
    <dgm:cxn modelId="{74A60CFB-2EB2-0144-89A3-CA2AD4254493}" type="presParOf" srcId="{1F6D3D07-D439-7541-A9C5-E7131212F0C2}" destId="{6DF5D73B-63DE-1046-81CD-BBCB3A0A5CEC}" srcOrd="2" destOrd="0" presId="urn:microsoft.com/office/officeart/2005/8/layout/matrix1"/>
    <dgm:cxn modelId="{6FD5E1D0-0D02-F64C-B31A-67BF29F53F00}" type="presParOf" srcId="{1F6D3D07-D439-7541-A9C5-E7131212F0C2}" destId="{326FFC7E-CE27-E044-A7CE-6451A60B53E8}" srcOrd="3" destOrd="0" presId="urn:microsoft.com/office/officeart/2005/8/layout/matrix1"/>
    <dgm:cxn modelId="{CFCC5DE6-00EC-CF44-9712-2C9724243DE4}" type="presParOf" srcId="{1F6D3D07-D439-7541-A9C5-E7131212F0C2}" destId="{E9BA839B-E271-AA48-ACEC-12C19A8D479D}" srcOrd="4" destOrd="0" presId="urn:microsoft.com/office/officeart/2005/8/layout/matrix1"/>
    <dgm:cxn modelId="{1D6EC890-5F34-F04C-8081-6A728B29B140}" type="presParOf" srcId="{1F6D3D07-D439-7541-A9C5-E7131212F0C2}" destId="{0AC8CDA9-B343-4F48-A24A-62BBC87C421B}" srcOrd="5" destOrd="0" presId="urn:microsoft.com/office/officeart/2005/8/layout/matrix1"/>
    <dgm:cxn modelId="{BEB63421-F9DA-CE49-BF2E-3588DEF0C4F3}" type="presParOf" srcId="{1F6D3D07-D439-7541-A9C5-E7131212F0C2}" destId="{10D0BB92-E1E7-E245-B9B5-3E5020AB10AD}" srcOrd="6" destOrd="0" presId="urn:microsoft.com/office/officeart/2005/8/layout/matrix1"/>
    <dgm:cxn modelId="{4E36E7A3-C385-9241-86CB-4CB23D037646}" type="presParOf" srcId="{1F6D3D07-D439-7541-A9C5-E7131212F0C2}" destId="{233483C6-85BF-EE45-A67E-B87A0149D04E}" srcOrd="7" destOrd="0" presId="urn:microsoft.com/office/officeart/2005/8/layout/matrix1"/>
    <dgm:cxn modelId="{D3639C35-55CE-CB4A-AD87-14B1BDC88CBF}" type="presParOf" srcId="{FF51BEEB-A950-C546-871E-87D0153AB3BF}" destId="{00F0D9B9-90F4-0349-A574-B8C365315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Tier 1</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dirty="0"/>
            <a:t>Family engagement strategies powerful enough to enable families to successfully partner with the school for academic success without any further intervention.</a:t>
          </a:r>
          <a:endParaRPr lang="en-US" b="0" dirty="0">
            <a:solidFill>
              <a:schemeClr val="accent1"/>
            </a:solidFill>
            <a:latin typeface="Gill Sans MT"/>
            <a:cs typeface="Gill Sans MT"/>
          </a:endParaRP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Who are the families in Tier 1?</a:t>
          </a:r>
          <a:endParaRPr lang="en-US" dirty="0">
            <a:ln>
              <a:noFill/>
            </a:ln>
          </a:endParaRP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dirty="0"/>
            <a:t>Families of all students enrolled in your school</a:t>
          </a:r>
          <a:endParaRPr lang="en-US" b="0" dirty="0">
            <a:solidFill>
              <a:srgbClr val="144056"/>
            </a:solidFill>
            <a:latin typeface="Gill Sans MT"/>
            <a:cs typeface="Gill Sans MT"/>
          </a:endParaRP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n>
                <a:noFill/>
              </a:ln>
              <a:latin typeface="Rockwell"/>
              <a:cs typeface="Rockwell"/>
            </a:rPr>
            <a:t>For which families is Tier 1 sufficient?</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a:t>Families who partner with the school </a:t>
          </a:r>
          <a:endParaRPr lang="en-US" b="0" dirty="0">
            <a:solidFill>
              <a:srgbClr val="144056"/>
            </a:solidFill>
            <a:latin typeface="Gill Sans MT"/>
            <a:cs typeface="Gill Sans MT"/>
          </a:endParaRP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2DEF08C4-11A4-D54F-8FDC-9D5B29EBB654}">
      <dgm:prSet/>
      <dgm:spPr/>
      <dgm:t>
        <a:bodyPr/>
        <a:lstStyle/>
        <a:p>
          <a:r>
            <a:rPr lang="en-US" dirty="0"/>
            <a:t>Families who have had good experiences with school in the past</a:t>
          </a:r>
        </a:p>
      </dgm:t>
    </dgm:pt>
    <dgm:pt modelId="{1476966B-43CA-D041-9A0E-3A1F1D041F88}" type="parTrans" cxnId="{2C47D53B-2EA9-214B-9ACF-1D936CFF62B0}">
      <dgm:prSet/>
      <dgm:spPr/>
      <dgm:t>
        <a:bodyPr/>
        <a:lstStyle/>
        <a:p>
          <a:endParaRPr lang="en-US"/>
        </a:p>
      </dgm:t>
    </dgm:pt>
    <dgm:pt modelId="{B202EA74-99CB-BE49-B4D4-53EB0D9DD6B9}" type="sibTrans" cxnId="{2C47D53B-2EA9-214B-9ACF-1D936CFF62B0}">
      <dgm:prSet/>
      <dgm:spPr/>
      <dgm:t>
        <a:bodyPr/>
        <a:lstStyle/>
        <a:p>
          <a:endParaRPr lang="en-US"/>
        </a:p>
      </dgm:t>
    </dgm:pt>
    <dgm:pt modelId="{CB8E8C72-8DFC-CA4A-8B17-3E122CE259F8}" type="pres">
      <dgm:prSet presAssocID="{3EF941B4-A180-4042-AACF-6438BF92077A}" presName="Name0" presStyleCnt="0">
        <dgm:presLayoutVars>
          <dgm:dir/>
          <dgm:animLvl val="lvl"/>
          <dgm:resizeHandles val="exact"/>
        </dgm:presLayoutVars>
      </dgm:prSet>
      <dgm:spPr/>
      <dgm:t>
        <a:bodyPr/>
        <a:lstStyle/>
        <a:p>
          <a:endParaRPr lang="en-US"/>
        </a:p>
      </dgm:t>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3">
        <dgm:presLayoutVars>
          <dgm:chMax val="0"/>
          <dgm:chPref val="0"/>
          <dgm:bulletEnabled val="1"/>
        </dgm:presLayoutVars>
      </dgm:prSet>
      <dgm:spPr/>
      <dgm:t>
        <a:bodyPr/>
        <a:lstStyle/>
        <a:p>
          <a:endParaRPr lang="en-US"/>
        </a:p>
      </dgm:t>
    </dgm:pt>
    <dgm:pt modelId="{528CB535-E440-5B47-8D72-62C932DFCDED}" type="pres">
      <dgm:prSet presAssocID="{0D73993E-DFB2-8748-9FFF-308EE65645F5}" presName="desTx" presStyleLbl="alignAccFollowNode1" presStyleIdx="0" presStyleCnt="3">
        <dgm:presLayoutVars>
          <dgm:bulletEnabled val="1"/>
        </dgm:presLayoutVars>
      </dgm:prSet>
      <dgm:spPr/>
      <dgm:t>
        <a:bodyPr/>
        <a:lstStyle/>
        <a:p>
          <a:endParaRPr lang="en-US"/>
        </a:p>
      </dgm:t>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3" custLinFactNeighborX="-1114" custLinFactNeighborY="-788">
        <dgm:presLayoutVars>
          <dgm:chMax val="0"/>
          <dgm:chPref val="0"/>
          <dgm:bulletEnabled val="1"/>
        </dgm:presLayoutVars>
      </dgm:prSet>
      <dgm:spPr/>
      <dgm:t>
        <a:bodyPr/>
        <a:lstStyle/>
        <a:p>
          <a:endParaRPr lang="en-US"/>
        </a:p>
      </dgm:t>
    </dgm:pt>
    <dgm:pt modelId="{901A9F2C-19B2-BB47-A35E-72A33582A851}" type="pres">
      <dgm:prSet presAssocID="{87A49563-B4EF-2A4C-8A4B-706C3FD43D5D}" presName="desTx" presStyleLbl="alignAccFollowNode1" presStyleIdx="1" presStyleCnt="3" custLinFactNeighborX="-1083">
        <dgm:presLayoutVars>
          <dgm:bulletEnabled val="1"/>
        </dgm:presLayoutVars>
      </dgm:prSet>
      <dgm:spPr/>
      <dgm:t>
        <a:bodyPr/>
        <a:lstStyle/>
        <a:p>
          <a:endParaRPr lang="en-US"/>
        </a:p>
      </dgm:t>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3">
        <dgm:presLayoutVars>
          <dgm:chMax val="0"/>
          <dgm:chPref val="0"/>
          <dgm:bulletEnabled val="1"/>
        </dgm:presLayoutVars>
      </dgm:prSet>
      <dgm:spPr/>
      <dgm:t>
        <a:bodyPr/>
        <a:lstStyle/>
        <a:p>
          <a:endParaRPr lang="en-US"/>
        </a:p>
      </dgm:t>
    </dgm:pt>
    <dgm:pt modelId="{B4013F42-D161-0E45-890C-54B80907D042}" type="pres">
      <dgm:prSet presAssocID="{C1540DF7-28C3-B743-841E-A370C11F1043}" presName="desTx" presStyleLbl="alignAccFollowNode1" presStyleIdx="2" presStyleCnt="3">
        <dgm:presLayoutVars>
          <dgm:bulletEnabled val="1"/>
        </dgm:presLayoutVars>
      </dgm:prSet>
      <dgm:spPr/>
      <dgm:t>
        <a:bodyPr/>
        <a:lstStyle/>
        <a:p>
          <a:endParaRPr lang="en-US"/>
        </a:p>
      </dgm:t>
    </dgm:pt>
  </dgm:ptLst>
  <dgm:cxnLst>
    <dgm:cxn modelId="{A36A547A-95DF-2B49-9789-4CFD7C619215}" type="presOf" srcId="{2DEF08C4-11A4-D54F-8FDC-9D5B29EBB654}" destId="{B4013F42-D161-0E45-890C-54B80907D042}" srcOrd="0" destOrd="1" presId="urn:microsoft.com/office/officeart/2005/8/layout/hList1"/>
    <dgm:cxn modelId="{5EDF77EC-7544-5A41-A4D5-7157295F9E7D}" srcId="{C1540DF7-28C3-B743-841E-A370C11F1043}" destId="{DBB6B8AA-5E05-444E-81D6-48831243E445}" srcOrd="0" destOrd="0" parTransId="{2E9BBA64-381E-994C-B8A3-1FA3BDA9BDAC}" sibTransId="{4C96AB39-CEEF-9B40-B872-D6102944472C}"/>
    <dgm:cxn modelId="{F9E0F2CA-AF74-5C45-9833-66383D147E67}" srcId="{87A49563-B4EF-2A4C-8A4B-706C3FD43D5D}" destId="{0F75E24C-1473-2E41-835B-F428504E154D}" srcOrd="0" destOrd="0" parTransId="{42F797DB-1A09-F84D-AA82-49B022C647EA}" sibTransId="{B35EBA5C-43C2-474D-B9D4-929B70CB14F7}"/>
    <dgm:cxn modelId="{2C47D53B-2EA9-214B-9ACF-1D936CFF62B0}" srcId="{C1540DF7-28C3-B743-841E-A370C11F1043}" destId="{2DEF08C4-11A4-D54F-8FDC-9D5B29EBB654}" srcOrd="1" destOrd="0" parTransId="{1476966B-43CA-D041-9A0E-3A1F1D041F88}" sibTransId="{B202EA74-99CB-BE49-B4D4-53EB0D9DD6B9}"/>
    <dgm:cxn modelId="{7FBFC666-ECFB-E44A-8E84-ED0749EA6BFD}" srcId="{87A49563-B4EF-2A4C-8A4B-706C3FD43D5D}" destId="{37E7C01A-B6CF-0648-8F4A-317F6869B82F}" srcOrd="1" destOrd="0" parTransId="{A2010CF7-7F23-9C4B-96FE-198FBA749DC2}" sibTransId="{25E43DD2-5F7A-A141-AB8C-3438D00B7E15}"/>
    <dgm:cxn modelId="{27934038-C46A-C941-AA1C-BEF27E869614}" type="presOf" srcId="{0F75E24C-1473-2E41-835B-F428504E154D}" destId="{901A9F2C-19B2-BB47-A35E-72A33582A851}" srcOrd="0" destOrd="0" presId="urn:microsoft.com/office/officeart/2005/8/layout/hList1"/>
    <dgm:cxn modelId="{6373F712-8820-0545-BFF0-E104AB4D5A18}" type="presOf" srcId="{DBB6B8AA-5E05-444E-81D6-48831243E445}" destId="{B4013F42-D161-0E45-890C-54B80907D042}" srcOrd="0" destOrd="0" presId="urn:microsoft.com/office/officeart/2005/8/layout/hList1"/>
    <dgm:cxn modelId="{64BDE463-E226-AB4B-9D84-293165D88170}" type="presOf" srcId="{87A49563-B4EF-2A4C-8A4B-706C3FD43D5D}" destId="{A1335879-9AF5-9547-8444-225B9606D53B}" srcOrd="0" destOrd="0" presId="urn:microsoft.com/office/officeart/2005/8/layout/hList1"/>
    <dgm:cxn modelId="{7FE0CB85-203D-D349-859B-36358914A417}" type="presOf" srcId="{3EF941B4-A180-4042-AACF-6438BF92077A}" destId="{CB8E8C72-8DFC-CA4A-8B17-3E122CE259F8}" srcOrd="0" destOrd="0"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4C4890E5-0C73-3C4A-A5A6-AFDDDD9126C8}" srcId="{3EF941B4-A180-4042-AACF-6438BF92077A}" destId="{0D73993E-DFB2-8748-9FFF-308EE65645F5}" srcOrd="0" destOrd="0" parTransId="{2CCB204B-6305-054E-A64A-355502C2ED5B}" sibTransId="{3EBCB844-D25C-4C4C-BE4D-70C7D35DCBA3}"/>
    <dgm:cxn modelId="{86BAD134-29A3-1147-93BB-75A023771C42}" type="presOf" srcId="{0D73993E-DFB2-8748-9FFF-308EE65645F5}" destId="{05EDE430-2924-1A4E-BD46-4B65A7E6C527}" srcOrd="0" destOrd="0" presId="urn:microsoft.com/office/officeart/2005/8/layout/hList1"/>
    <dgm:cxn modelId="{7FB194DB-6A7D-0740-98C1-52BA95FD3323}" srcId="{3EF941B4-A180-4042-AACF-6438BF92077A}" destId="{C1540DF7-28C3-B743-841E-A370C11F1043}" srcOrd="2" destOrd="0" parTransId="{0CD58810-B9CE-6A41-BFE4-EDD3EB38D7D5}" sibTransId="{896CA18B-7B3F-B148-B38F-BF7AF09E9DFB}"/>
    <dgm:cxn modelId="{C1EA29FB-4D54-F84F-96E3-31A4913998A4}" srcId="{3EF941B4-A180-4042-AACF-6438BF92077A}" destId="{87A49563-B4EF-2A4C-8A4B-706C3FD43D5D}" srcOrd="1" destOrd="0" parTransId="{06C42E16-9FD2-3E48-81B8-A43B0A28284E}" sibTransId="{52D3C088-79FC-7342-B99B-09E910D9E983}"/>
    <dgm:cxn modelId="{B5871C5E-206F-9B4D-A13F-E3F1720EAF9F}" type="presOf" srcId="{BCD8DFD1-1E72-084B-A4B1-8650A807721C}" destId="{528CB535-E440-5B47-8D72-62C932DFCDED}" srcOrd="0" destOrd="0" presId="urn:microsoft.com/office/officeart/2005/8/layout/hList1"/>
    <dgm:cxn modelId="{CE0E540D-3264-E648-8D00-A21A24908050}" type="presOf" srcId="{37E7C01A-B6CF-0648-8F4A-317F6869B82F}" destId="{901A9F2C-19B2-BB47-A35E-72A33582A851}" srcOrd="0" destOrd="1" presId="urn:microsoft.com/office/officeart/2005/8/layout/hList1"/>
    <dgm:cxn modelId="{A49CD373-A107-FB4E-B546-003FE9BC5471}" type="presOf" srcId="{C1540DF7-28C3-B743-841E-A370C11F1043}" destId="{7783D475-4A91-5541-987C-EB1914ED9490}" srcOrd="0" destOrd="0" presId="urn:microsoft.com/office/officeart/2005/8/layout/hList1"/>
    <dgm:cxn modelId="{00139E2A-4DDC-DB40-AEE9-C59FC0E39E52}" type="presParOf" srcId="{CB8E8C72-8DFC-CA4A-8B17-3E122CE259F8}" destId="{A2ACE30B-758F-A94E-9065-17D7A0514171}" srcOrd="0" destOrd="0" presId="urn:microsoft.com/office/officeart/2005/8/layout/hList1"/>
    <dgm:cxn modelId="{23B9F716-411F-AB41-BF9D-F6ECFE0B7E89}" type="presParOf" srcId="{A2ACE30B-758F-A94E-9065-17D7A0514171}" destId="{05EDE430-2924-1A4E-BD46-4B65A7E6C527}" srcOrd="0" destOrd="0" presId="urn:microsoft.com/office/officeart/2005/8/layout/hList1"/>
    <dgm:cxn modelId="{3AAA36F4-AF1A-DF41-B463-14334A10FAB7}" type="presParOf" srcId="{A2ACE30B-758F-A94E-9065-17D7A0514171}" destId="{528CB535-E440-5B47-8D72-62C932DFCDED}" srcOrd="1" destOrd="0" presId="urn:microsoft.com/office/officeart/2005/8/layout/hList1"/>
    <dgm:cxn modelId="{FA0F9801-C8C6-D84E-8D06-896998D798AA}" type="presParOf" srcId="{CB8E8C72-8DFC-CA4A-8B17-3E122CE259F8}" destId="{552FE5A3-88F6-324B-92BD-983EDD6DBF28}" srcOrd="1" destOrd="0" presId="urn:microsoft.com/office/officeart/2005/8/layout/hList1"/>
    <dgm:cxn modelId="{F623BDFE-BBC5-3B4F-B257-C2D3AA742CFF}" type="presParOf" srcId="{CB8E8C72-8DFC-CA4A-8B17-3E122CE259F8}" destId="{853F2D1D-EA97-9641-8DCE-DA1576603FE1}" srcOrd="2" destOrd="0" presId="urn:microsoft.com/office/officeart/2005/8/layout/hList1"/>
    <dgm:cxn modelId="{8B4BD298-F411-214D-80FB-9B0261C34D68}" type="presParOf" srcId="{853F2D1D-EA97-9641-8DCE-DA1576603FE1}" destId="{A1335879-9AF5-9547-8444-225B9606D53B}" srcOrd="0" destOrd="0" presId="urn:microsoft.com/office/officeart/2005/8/layout/hList1"/>
    <dgm:cxn modelId="{0FC427B7-60BD-A04E-ACCE-0A2CC8AE8676}" type="presParOf" srcId="{853F2D1D-EA97-9641-8DCE-DA1576603FE1}" destId="{901A9F2C-19B2-BB47-A35E-72A33582A851}" srcOrd="1" destOrd="0" presId="urn:microsoft.com/office/officeart/2005/8/layout/hList1"/>
    <dgm:cxn modelId="{AB8F9D6F-5899-AF46-A87D-E1F34FC8E206}" type="presParOf" srcId="{CB8E8C72-8DFC-CA4A-8B17-3E122CE259F8}" destId="{177AAD9A-F785-E44E-81F2-1BC945BA4FDA}" srcOrd="3" destOrd="0" presId="urn:microsoft.com/office/officeart/2005/8/layout/hList1"/>
    <dgm:cxn modelId="{709536F4-3093-A74B-B2B1-E80B948E4D7B}" type="presParOf" srcId="{CB8E8C72-8DFC-CA4A-8B17-3E122CE259F8}" destId="{91C47A94-64BE-6644-8B2D-4FE873905174}" srcOrd="4" destOrd="0" presId="urn:microsoft.com/office/officeart/2005/8/layout/hList1"/>
    <dgm:cxn modelId="{49674ADE-054F-2344-8FF5-AC771DDA2B74}" type="presParOf" srcId="{91C47A94-64BE-6644-8B2D-4FE873905174}" destId="{7783D475-4A91-5541-987C-EB1914ED9490}" srcOrd="0" destOrd="0" presId="urn:microsoft.com/office/officeart/2005/8/layout/hList1"/>
    <dgm:cxn modelId="{8205D76D-9CB5-374F-A424-12004C1F9382}" type="presParOf" srcId="{91C47A94-64BE-6644-8B2D-4FE873905174}" destId="{B4013F42-D161-0E45-890C-54B80907D04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Reinforce Attendance</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b="0" baseline="0" dirty="0">
              <a:latin typeface="Gill Sans MT"/>
              <a:cs typeface="Gill Sans MT"/>
            </a:rPr>
            <a:t>Class rewards for good attendance (e.g. popcorn or ice cream parties)</a:t>
          </a:r>
          <a:endParaRPr lang="en-US" b="0" dirty="0">
            <a:solidFill>
              <a:schemeClr val="accent1"/>
            </a:solidFill>
            <a:latin typeface="Gill Sans MT"/>
            <a:cs typeface="Gill Sans MT"/>
          </a:endParaRP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Reinforce Absenteeism</a:t>
          </a:r>
          <a:endParaRPr lang="en-US" dirty="0">
            <a:ln>
              <a:noFill/>
            </a:ln>
          </a:endParaRP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b="0" dirty="0">
              <a:latin typeface="Gill Sans MT"/>
              <a:cs typeface="Gill Sans MT"/>
            </a:rPr>
            <a:t>Impersonal letters</a:t>
          </a:r>
          <a:endParaRPr lang="en-US" b="0" dirty="0">
            <a:solidFill>
              <a:srgbClr val="144056"/>
            </a:solidFill>
            <a:latin typeface="Gill Sans MT"/>
            <a:cs typeface="Gill Sans MT"/>
          </a:endParaRP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C9E781E2-0395-2F43-9D66-26899B0F7E1C}">
      <dgm:prSet/>
      <dgm:spPr>
        <a:solidFill>
          <a:schemeClr val="bg1">
            <a:lumMod val="85000"/>
            <a:alpha val="90000"/>
          </a:schemeClr>
        </a:solidFill>
      </dgm:spPr>
      <dgm:t>
        <a:bodyPr/>
        <a:lstStyle/>
        <a:p>
          <a:endParaRPr lang="en-US" b="0" baseline="0" dirty="0">
            <a:latin typeface="Gill Sans MT"/>
            <a:cs typeface="Gill Sans MT"/>
          </a:endParaRPr>
        </a:p>
      </dgm:t>
    </dgm:pt>
    <dgm:pt modelId="{389B95F8-1F20-A54F-8BF5-5A4799B758A1}" type="parTrans" cxnId="{9C77A947-AA86-924F-AC7C-906EBE31D3F6}">
      <dgm:prSet/>
      <dgm:spPr/>
      <dgm:t>
        <a:bodyPr/>
        <a:lstStyle/>
        <a:p>
          <a:endParaRPr lang="en-US"/>
        </a:p>
      </dgm:t>
    </dgm:pt>
    <dgm:pt modelId="{17A333B9-490A-B141-9979-458E009FB7C3}" type="sibTrans" cxnId="{9C77A947-AA86-924F-AC7C-906EBE31D3F6}">
      <dgm:prSet/>
      <dgm:spPr/>
      <dgm:t>
        <a:bodyPr/>
        <a:lstStyle/>
        <a:p>
          <a:endParaRPr lang="en-US"/>
        </a:p>
      </dgm:t>
    </dgm:pt>
    <dgm:pt modelId="{D01DE0E4-7181-5C42-BA1E-CFF23E5CD886}">
      <dgm:prSet/>
      <dgm:spPr>
        <a:solidFill>
          <a:schemeClr val="bg1">
            <a:lumMod val="85000"/>
            <a:alpha val="90000"/>
          </a:schemeClr>
        </a:solidFill>
      </dgm:spPr>
      <dgm:t>
        <a:bodyPr/>
        <a:lstStyle/>
        <a:p>
          <a:r>
            <a:rPr lang="en-US" b="0" baseline="0" dirty="0">
              <a:latin typeface="Gill Sans MT"/>
              <a:cs typeface="Gill Sans MT"/>
            </a:rPr>
            <a:t>Individual recognition for students with good attendance</a:t>
          </a:r>
          <a:endParaRPr lang="en-US" b="0" dirty="0">
            <a:latin typeface="Gill Sans MT"/>
            <a:cs typeface="Gill Sans MT"/>
          </a:endParaRPr>
        </a:p>
      </dgm:t>
    </dgm:pt>
    <dgm:pt modelId="{7E1EB033-4D2D-0640-91BF-F77E04B7C522}" type="parTrans" cxnId="{83A77111-F73B-3C44-A428-34B668AA8E05}">
      <dgm:prSet/>
      <dgm:spPr/>
      <dgm:t>
        <a:bodyPr/>
        <a:lstStyle/>
        <a:p>
          <a:endParaRPr lang="en-US"/>
        </a:p>
      </dgm:t>
    </dgm:pt>
    <dgm:pt modelId="{E4A71561-63EE-F44A-BB21-44622A1AC5E2}" type="sibTrans" cxnId="{83A77111-F73B-3C44-A428-34B668AA8E05}">
      <dgm:prSet/>
      <dgm:spPr/>
      <dgm:t>
        <a:bodyPr/>
        <a:lstStyle/>
        <a:p>
          <a:endParaRPr lang="en-US"/>
        </a:p>
      </dgm:t>
    </dgm:pt>
    <dgm:pt modelId="{1660777E-8C61-664C-B95E-959A5CEAA961}">
      <dgm:prSet/>
      <dgm:spPr/>
      <dgm:t>
        <a:bodyPr/>
        <a:lstStyle/>
        <a:p>
          <a:r>
            <a:rPr lang="en-US" b="0" dirty="0">
              <a:latin typeface="Gill Sans MT"/>
              <a:cs typeface="Gill Sans MT"/>
            </a:rPr>
            <a:t>Teachers send work home in response to absences</a:t>
          </a:r>
        </a:p>
      </dgm:t>
    </dgm:pt>
    <dgm:pt modelId="{AE874325-761E-1E4F-A799-47CB8889A106}" type="parTrans" cxnId="{3BB3346F-6F9D-924D-ACF2-38F708138EBF}">
      <dgm:prSet/>
      <dgm:spPr/>
      <dgm:t>
        <a:bodyPr/>
        <a:lstStyle/>
        <a:p>
          <a:endParaRPr lang="en-US"/>
        </a:p>
      </dgm:t>
    </dgm:pt>
    <dgm:pt modelId="{C6FB008A-9045-6B4C-9A7D-612069FE1019}" type="sibTrans" cxnId="{3BB3346F-6F9D-924D-ACF2-38F708138EBF}">
      <dgm:prSet/>
      <dgm:spPr/>
      <dgm:t>
        <a:bodyPr/>
        <a:lstStyle/>
        <a:p>
          <a:endParaRPr lang="en-US"/>
        </a:p>
      </dgm:t>
    </dgm:pt>
    <dgm:pt modelId="{01966636-AC68-9742-9CD3-F62D957279F8}">
      <dgm:prSet/>
      <dgm:spPr/>
      <dgm:t>
        <a:bodyPr/>
        <a:lstStyle/>
        <a:p>
          <a:r>
            <a:rPr lang="en-US" b="0" dirty="0">
              <a:latin typeface="Gill Sans MT"/>
              <a:cs typeface="Gill Sans MT"/>
            </a:rPr>
            <a:t>Teachers</a:t>
          </a:r>
          <a:r>
            <a:rPr lang="en-US" b="0" baseline="0" dirty="0">
              <a:latin typeface="Gill Sans MT"/>
              <a:cs typeface="Gill Sans MT"/>
            </a:rPr>
            <a:t> do not address absenteeism issue with the parent</a:t>
          </a:r>
          <a:endParaRPr lang="en-US" b="0" dirty="0">
            <a:latin typeface="Gill Sans MT"/>
            <a:cs typeface="Gill Sans MT"/>
          </a:endParaRPr>
        </a:p>
      </dgm:t>
    </dgm:pt>
    <dgm:pt modelId="{ED3CF626-0CA4-A840-9786-1CA0677FE7E1}" type="parTrans" cxnId="{06B41ACF-5E67-174A-88AB-E3A50EB1EC8B}">
      <dgm:prSet/>
      <dgm:spPr/>
      <dgm:t>
        <a:bodyPr/>
        <a:lstStyle/>
        <a:p>
          <a:endParaRPr lang="en-US"/>
        </a:p>
      </dgm:t>
    </dgm:pt>
    <dgm:pt modelId="{D59A6C20-B489-4745-804F-F4E2CAF57646}" type="sibTrans" cxnId="{06B41ACF-5E67-174A-88AB-E3A50EB1EC8B}">
      <dgm:prSet/>
      <dgm:spPr/>
      <dgm:t>
        <a:bodyPr/>
        <a:lstStyle/>
        <a:p>
          <a:endParaRPr lang="en-US"/>
        </a:p>
      </dgm:t>
    </dgm:pt>
    <dgm:pt modelId="{83160D9A-F0CB-8843-A389-18A1D2F394DF}">
      <dgm:prSet/>
      <dgm:spPr/>
      <dgm:t>
        <a:bodyPr/>
        <a:lstStyle/>
        <a:p>
          <a:r>
            <a:rPr lang="en-US" b="0" dirty="0">
              <a:latin typeface="Gill Sans MT"/>
              <a:cs typeface="Gill Sans MT"/>
            </a:rPr>
            <a:t>Parents do not feel their child</a:t>
          </a:r>
          <a:r>
            <a:rPr lang="en-US" b="0" baseline="0" dirty="0">
              <a:latin typeface="Gill Sans MT"/>
              <a:cs typeface="Gill Sans MT"/>
            </a:rPr>
            <a:t> is</a:t>
          </a:r>
          <a:r>
            <a:rPr lang="en-US" b="0" dirty="0">
              <a:latin typeface="Gill Sans MT"/>
              <a:cs typeface="Gill Sans MT"/>
            </a:rPr>
            <a:t> safe in school</a:t>
          </a:r>
        </a:p>
      </dgm:t>
    </dgm:pt>
    <dgm:pt modelId="{E56D4F9A-D39C-F342-8E85-992F789B71FC}" type="parTrans" cxnId="{ED174D76-8524-1846-88CA-93735ACE8D72}">
      <dgm:prSet/>
      <dgm:spPr/>
      <dgm:t>
        <a:bodyPr/>
        <a:lstStyle/>
        <a:p>
          <a:endParaRPr lang="en-US"/>
        </a:p>
      </dgm:t>
    </dgm:pt>
    <dgm:pt modelId="{D8BD49BC-13DE-5A46-9238-FB4AE9B32664}" type="sibTrans" cxnId="{ED174D76-8524-1846-88CA-93735ACE8D72}">
      <dgm:prSet/>
      <dgm:spPr/>
      <dgm:t>
        <a:bodyPr/>
        <a:lstStyle/>
        <a:p>
          <a:endParaRPr lang="en-US"/>
        </a:p>
      </dgm:t>
    </dgm:pt>
    <dgm:pt modelId="{99B4C001-48AE-AD45-985D-76746FF5448E}">
      <dgm:prSet/>
      <dgm:spPr/>
      <dgm:t>
        <a:bodyPr/>
        <a:lstStyle/>
        <a:p>
          <a:r>
            <a:rPr lang="en-US" b="0" dirty="0">
              <a:latin typeface="Gill Sans MT"/>
              <a:cs typeface="Gill Sans MT"/>
            </a:rPr>
            <a:t>High levels of absenteeism in the class</a:t>
          </a:r>
        </a:p>
      </dgm:t>
    </dgm:pt>
    <dgm:pt modelId="{40E55A24-0DA9-3849-8438-9C5D41A46C89}" type="parTrans" cxnId="{684342EC-F1EA-B442-B36F-942A1A1499FC}">
      <dgm:prSet/>
      <dgm:spPr/>
      <dgm:t>
        <a:bodyPr/>
        <a:lstStyle/>
        <a:p>
          <a:endParaRPr lang="en-US"/>
        </a:p>
      </dgm:t>
    </dgm:pt>
    <dgm:pt modelId="{E7ECA89C-EA6E-7A43-917C-8B37C50BFA2D}" type="sibTrans" cxnId="{684342EC-F1EA-B442-B36F-942A1A1499FC}">
      <dgm:prSet/>
      <dgm:spPr/>
      <dgm:t>
        <a:bodyPr/>
        <a:lstStyle/>
        <a:p>
          <a:endParaRPr lang="en-US"/>
        </a:p>
      </dgm:t>
    </dgm:pt>
    <dgm:pt modelId="{CB8E8C72-8DFC-CA4A-8B17-3E122CE259F8}" type="pres">
      <dgm:prSet presAssocID="{3EF941B4-A180-4042-AACF-6438BF92077A}" presName="Name0" presStyleCnt="0">
        <dgm:presLayoutVars>
          <dgm:dir/>
          <dgm:animLvl val="lvl"/>
          <dgm:resizeHandles val="exact"/>
        </dgm:presLayoutVars>
      </dgm:prSet>
      <dgm:spPr/>
      <dgm:t>
        <a:bodyPr/>
        <a:lstStyle/>
        <a:p>
          <a:endParaRPr lang="en-US"/>
        </a:p>
      </dgm:t>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2">
        <dgm:presLayoutVars>
          <dgm:chMax val="0"/>
          <dgm:chPref val="0"/>
          <dgm:bulletEnabled val="1"/>
        </dgm:presLayoutVars>
      </dgm:prSet>
      <dgm:spPr/>
      <dgm:t>
        <a:bodyPr/>
        <a:lstStyle/>
        <a:p>
          <a:endParaRPr lang="en-US"/>
        </a:p>
      </dgm:t>
    </dgm:pt>
    <dgm:pt modelId="{528CB535-E440-5B47-8D72-62C932DFCDED}" type="pres">
      <dgm:prSet presAssocID="{0D73993E-DFB2-8748-9FFF-308EE65645F5}" presName="desTx" presStyleLbl="alignAccFollowNode1" presStyleIdx="0" presStyleCnt="2">
        <dgm:presLayoutVars>
          <dgm:bulletEnabled val="1"/>
        </dgm:presLayoutVars>
      </dgm:prSet>
      <dgm:spPr/>
      <dgm:t>
        <a:bodyPr/>
        <a:lstStyle/>
        <a:p>
          <a:endParaRPr lang="en-US"/>
        </a:p>
      </dgm:t>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2" custLinFactNeighborX="-1114" custLinFactNeighborY="-788">
        <dgm:presLayoutVars>
          <dgm:chMax val="0"/>
          <dgm:chPref val="0"/>
          <dgm:bulletEnabled val="1"/>
        </dgm:presLayoutVars>
      </dgm:prSet>
      <dgm:spPr/>
      <dgm:t>
        <a:bodyPr/>
        <a:lstStyle/>
        <a:p>
          <a:endParaRPr lang="en-US"/>
        </a:p>
      </dgm:t>
    </dgm:pt>
    <dgm:pt modelId="{901A9F2C-19B2-BB47-A35E-72A33582A851}" type="pres">
      <dgm:prSet presAssocID="{87A49563-B4EF-2A4C-8A4B-706C3FD43D5D}" presName="desTx" presStyleLbl="alignAccFollowNode1" presStyleIdx="1" presStyleCnt="2" custLinFactNeighborX="-1083">
        <dgm:presLayoutVars>
          <dgm:bulletEnabled val="1"/>
        </dgm:presLayoutVars>
      </dgm:prSet>
      <dgm:spPr/>
      <dgm:t>
        <a:bodyPr/>
        <a:lstStyle/>
        <a:p>
          <a:endParaRPr lang="en-US"/>
        </a:p>
      </dgm:t>
    </dgm:pt>
  </dgm:ptLst>
  <dgm:cxnLst>
    <dgm:cxn modelId="{71D2EA13-DCB4-4841-A555-04D7115FF7F7}" type="presOf" srcId="{D01DE0E4-7181-5C42-BA1E-CFF23E5CD886}" destId="{528CB535-E440-5B47-8D72-62C932DFCDED}" srcOrd="0" destOrd="2" presId="urn:microsoft.com/office/officeart/2005/8/layout/hList1"/>
    <dgm:cxn modelId="{0C5F9817-3069-F747-9534-F97729D8CB40}" type="presOf" srcId="{BCD8DFD1-1E72-084B-A4B1-8650A807721C}" destId="{528CB535-E440-5B47-8D72-62C932DFCDED}" srcOrd="0" destOrd="0" presId="urn:microsoft.com/office/officeart/2005/8/layout/hList1"/>
    <dgm:cxn modelId="{9AC16FD8-ACF3-2643-8293-6956081F47F2}" type="presOf" srcId="{3EF941B4-A180-4042-AACF-6438BF92077A}" destId="{CB8E8C72-8DFC-CA4A-8B17-3E122CE259F8}" srcOrd="0" destOrd="0" presId="urn:microsoft.com/office/officeart/2005/8/layout/hList1"/>
    <dgm:cxn modelId="{4C4890E5-0C73-3C4A-A5A6-AFDDDD9126C8}" srcId="{3EF941B4-A180-4042-AACF-6438BF92077A}" destId="{0D73993E-DFB2-8748-9FFF-308EE65645F5}" srcOrd="0" destOrd="0" parTransId="{2CCB204B-6305-054E-A64A-355502C2ED5B}" sibTransId="{3EBCB844-D25C-4C4C-BE4D-70C7D35DCBA3}"/>
    <dgm:cxn modelId="{E647AB64-195E-8F41-B150-8D55EE7E627D}" type="presOf" srcId="{0F75E24C-1473-2E41-835B-F428504E154D}" destId="{901A9F2C-19B2-BB47-A35E-72A33582A851}" srcOrd="0" destOrd="0" presId="urn:microsoft.com/office/officeart/2005/8/layout/hList1"/>
    <dgm:cxn modelId="{ED174D76-8524-1846-88CA-93735ACE8D72}" srcId="{87A49563-B4EF-2A4C-8A4B-706C3FD43D5D}" destId="{83160D9A-F0CB-8843-A389-18A1D2F394DF}" srcOrd="3" destOrd="0" parTransId="{E56D4F9A-D39C-F342-8E85-992F789B71FC}" sibTransId="{D8BD49BC-13DE-5A46-9238-FB4AE9B32664}"/>
    <dgm:cxn modelId="{06B41ACF-5E67-174A-88AB-E3A50EB1EC8B}" srcId="{87A49563-B4EF-2A4C-8A4B-706C3FD43D5D}" destId="{01966636-AC68-9742-9CD3-F62D957279F8}" srcOrd="2" destOrd="0" parTransId="{ED3CF626-0CA4-A840-9786-1CA0677FE7E1}" sibTransId="{D59A6C20-B489-4745-804F-F4E2CAF57646}"/>
    <dgm:cxn modelId="{9ED91CCE-B3C6-D046-A069-5CCC569F6441}" type="presOf" srcId="{C9E781E2-0395-2F43-9D66-26899B0F7E1C}" destId="{528CB535-E440-5B47-8D72-62C932DFCDED}" srcOrd="0" destOrd="1" presId="urn:microsoft.com/office/officeart/2005/8/layout/hList1"/>
    <dgm:cxn modelId="{684342EC-F1EA-B442-B36F-942A1A1499FC}" srcId="{87A49563-B4EF-2A4C-8A4B-706C3FD43D5D}" destId="{99B4C001-48AE-AD45-985D-76746FF5448E}" srcOrd="4" destOrd="0" parTransId="{40E55A24-0DA9-3849-8438-9C5D41A46C89}" sibTransId="{E7ECA89C-EA6E-7A43-917C-8B37C50BFA2D}"/>
    <dgm:cxn modelId="{7FBFC666-ECFB-E44A-8E84-ED0749EA6BFD}" srcId="{87A49563-B4EF-2A4C-8A4B-706C3FD43D5D}" destId="{37E7C01A-B6CF-0648-8F4A-317F6869B82F}" srcOrd="5" destOrd="0" parTransId="{A2010CF7-7F23-9C4B-96FE-198FBA749DC2}" sibTransId="{25E43DD2-5F7A-A141-AB8C-3438D00B7E15}"/>
    <dgm:cxn modelId="{83A77111-F73B-3C44-A428-34B668AA8E05}" srcId="{0D73993E-DFB2-8748-9FFF-308EE65645F5}" destId="{D01DE0E4-7181-5C42-BA1E-CFF23E5CD886}" srcOrd="2" destOrd="0" parTransId="{7E1EB033-4D2D-0640-91BF-F77E04B7C522}" sibTransId="{E4A71561-63EE-F44A-BB21-44622A1AC5E2}"/>
    <dgm:cxn modelId="{BDFBFA7B-DE5B-FE45-9186-070538468056}" type="presOf" srcId="{37E7C01A-B6CF-0648-8F4A-317F6869B82F}" destId="{901A9F2C-19B2-BB47-A35E-72A33582A851}" srcOrd="0" destOrd="5"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27FAA4DE-D634-C74E-90CF-3F391E8D78EE}" type="presOf" srcId="{0D73993E-DFB2-8748-9FFF-308EE65645F5}" destId="{05EDE430-2924-1A4E-BD46-4B65A7E6C527}" srcOrd="0" destOrd="0" presId="urn:microsoft.com/office/officeart/2005/8/layout/hList1"/>
    <dgm:cxn modelId="{5693807A-08FB-CA4E-8FF8-8C89BA4ECF16}" type="presOf" srcId="{83160D9A-F0CB-8843-A389-18A1D2F394DF}" destId="{901A9F2C-19B2-BB47-A35E-72A33582A851}" srcOrd="0" destOrd="3" presId="urn:microsoft.com/office/officeart/2005/8/layout/hList1"/>
    <dgm:cxn modelId="{EBF4DDA9-800F-D94B-9609-2C5801FFFDBC}" type="presOf" srcId="{01966636-AC68-9742-9CD3-F62D957279F8}" destId="{901A9F2C-19B2-BB47-A35E-72A33582A851}" srcOrd="0" destOrd="2" presId="urn:microsoft.com/office/officeart/2005/8/layout/hList1"/>
    <dgm:cxn modelId="{C442A877-86F1-5D45-8B5A-DBC9C2789CD2}" type="presOf" srcId="{87A49563-B4EF-2A4C-8A4B-706C3FD43D5D}" destId="{A1335879-9AF5-9547-8444-225B9606D53B}" srcOrd="0" destOrd="0"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9C77A947-AA86-924F-AC7C-906EBE31D3F6}" srcId="{0D73993E-DFB2-8748-9FFF-308EE65645F5}" destId="{C9E781E2-0395-2F43-9D66-26899B0F7E1C}" srcOrd="1" destOrd="0" parTransId="{389B95F8-1F20-A54F-8BF5-5A4799B758A1}" sibTransId="{17A333B9-490A-B141-9979-458E009FB7C3}"/>
    <dgm:cxn modelId="{3BB3346F-6F9D-924D-ACF2-38F708138EBF}" srcId="{87A49563-B4EF-2A4C-8A4B-706C3FD43D5D}" destId="{1660777E-8C61-664C-B95E-959A5CEAA961}" srcOrd="1" destOrd="0" parTransId="{AE874325-761E-1E4F-A799-47CB8889A106}" sibTransId="{C6FB008A-9045-6B4C-9A7D-612069FE1019}"/>
    <dgm:cxn modelId="{4983B343-A1A3-6D40-8573-67B04E2AF416}" type="presOf" srcId="{1660777E-8C61-664C-B95E-959A5CEAA961}" destId="{901A9F2C-19B2-BB47-A35E-72A33582A851}" srcOrd="0" destOrd="1" presId="urn:microsoft.com/office/officeart/2005/8/layout/hList1"/>
    <dgm:cxn modelId="{5F7F961E-A803-BA43-A715-D5CEF2F8611A}" type="presOf" srcId="{99B4C001-48AE-AD45-985D-76746FF5448E}" destId="{901A9F2C-19B2-BB47-A35E-72A33582A851}" srcOrd="0" destOrd="4"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EF1595CC-5FB0-0B48-899D-B00022C32E5A}" type="presParOf" srcId="{CB8E8C72-8DFC-CA4A-8B17-3E122CE259F8}" destId="{A2ACE30B-758F-A94E-9065-17D7A0514171}" srcOrd="0" destOrd="0" presId="urn:microsoft.com/office/officeart/2005/8/layout/hList1"/>
    <dgm:cxn modelId="{25904784-B114-7A40-AC1C-6E0D5A4A47BB}" type="presParOf" srcId="{A2ACE30B-758F-A94E-9065-17D7A0514171}" destId="{05EDE430-2924-1A4E-BD46-4B65A7E6C527}" srcOrd="0" destOrd="0" presId="urn:microsoft.com/office/officeart/2005/8/layout/hList1"/>
    <dgm:cxn modelId="{BC632405-0005-7C4E-9811-BC88B76F3DB4}" type="presParOf" srcId="{A2ACE30B-758F-A94E-9065-17D7A0514171}" destId="{528CB535-E440-5B47-8D72-62C932DFCDED}" srcOrd="1" destOrd="0" presId="urn:microsoft.com/office/officeart/2005/8/layout/hList1"/>
    <dgm:cxn modelId="{F8CEE827-3C16-3846-A44E-F63B8F1F5E48}" type="presParOf" srcId="{CB8E8C72-8DFC-CA4A-8B17-3E122CE259F8}" destId="{552FE5A3-88F6-324B-92BD-983EDD6DBF28}" srcOrd="1" destOrd="0" presId="urn:microsoft.com/office/officeart/2005/8/layout/hList1"/>
    <dgm:cxn modelId="{2AE16129-D807-1C47-A637-F9543AC846AA}" type="presParOf" srcId="{CB8E8C72-8DFC-CA4A-8B17-3E122CE259F8}" destId="{853F2D1D-EA97-9641-8DCE-DA1576603FE1}" srcOrd="2" destOrd="0" presId="urn:microsoft.com/office/officeart/2005/8/layout/hList1"/>
    <dgm:cxn modelId="{4629F742-309F-A341-BC3D-9D3536FDDCF7}" type="presParOf" srcId="{853F2D1D-EA97-9641-8DCE-DA1576603FE1}" destId="{A1335879-9AF5-9547-8444-225B9606D53B}" srcOrd="0" destOrd="0" presId="urn:microsoft.com/office/officeart/2005/8/layout/hList1"/>
    <dgm:cxn modelId="{06B762EC-60BE-DE43-961A-78B26FDB5C62}" type="presParOf" srcId="{853F2D1D-EA97-9641-8DCE-DA1576603FE1}" destId="{901A9F2C-19B2-BB47-A35E-72A33582A85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Tier 2</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dirty="0">
              <a:solidFill>
                <a:schemeClr val="tx1"/>
              </a:solidFill>
              <a:latin typeface="Gill Sans MT"/>
              <a:cs typeface="Gill Sans MT"/>
            </a:rPr>
            <a:t>Targeted interventions that remove identified barriers and increase positive connections that motivate improved attendance. </a:t>
          </a:r>
          <a:endParaRPr lang="en-US" b="0" dirty="0">
            <a:solidFill>
              <a:schemeClr val="accent1"/>
            </a:solidFill>
            <a:latin typeface="Gill Sans MT"/>
            <a:cs typeface="Gill Sans MT"/>
          </a:endParaRP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Who are the families in Tier 2?</a:t>
          </a:r>
          <a:endParaRPr lang="en-US" dirty="0">
            <a:ln>
              <a:noFill/>
            </a:ln>
          </a:endParaRP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a:latin typeface="Gill Sans MT"/>
              <a:cs typeface="Gill Sans MT"/>
            </a:rPr>
            <a:t>Missing 10% or more of the prior or current school year for any reason.</a:t>
          </a:r>
          <a:endParaRPr lang="en-US" b="0" dirty="0">
            <a:solidFill>
              <a:srgbClr val="144056"/>
            </a:solidFill>
            <a:latin typeface="Gill Sans MT"/>
            <a:cs typeface="Gill Sans MT"/>
          </a:endParaRP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n>
                <a:noFill/>
              </a:ln>
              <a:latin typeface="Rockwell"/>
              <a:cs typeface="Rockwell"/>
            </a:rPr>
            <a:t>For which families is Tier 2 sufficient?</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dirty="0">
              <a:latin typeface="Gill Sans MT"/>
              <a:cs typeface="Gill Sans MT"/>
            </a:rPr>
            <a:t>Families with barriers to school attendance who may not understand how to access support.</a:t>
          </a:r>
          <a:endParaRPr lang="en-US" b="0" dirty="0">
            <a:solidFill>
              <a:srgbClr val="144056"/>
            </a:solidFill>
            <a:latin typeface="Gill Sans MT"/>
            <a:cs typeface="Gill Sans MT"/>
          </a:endParaRP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E0C63292-2A06-574B-B417-46D945BBDD56}">
      <dgm:prSet/>
      <dgm:spPr/>
      <dgm:t>
        <a:bodyPr/>
        <a:lstStyle/>
        <a:p>
          <a:r>
            <a:rPr lang="en-US" dirty="0">
              <a:latin typeface="Gill Sans MT"/>
              <a:cs typeface="Gill Sans MT"/>
            </a:rPr>
            <a:t>Families experiencing some challenge e.g. chronic disease, job loss, divorce, etc.</a:t>
          </a:r>
        </a:p>
      </dgm:t>
    </dgm:pt>
    <dgm:pt modelId="{FD58460D-2BAE-7D40-AD66-4BC9F6C8361D}" type="parTrans" cxnId="{98E847DF-E230-3842-BDED-32780AF8FD62}">
      <dgm:prSet/>
      <dgm:spPr/>
      <dgm:t>
        <a:bodyPr/>
        <a:lstStyle/>
        <a:p>
          <a:endParaRPr lang="en-US"/>
        </a:p>
      </dgm:t>
    </dgm:pt>
    <dgm:pt modelId="{2E6E1E62-F1D5-1E44-BF46-E6F99A085E29}" type="sibTrans" cxnId="{98E847DF-E230-3842-BDED-32780AF8FD62}">
      <dgm:prSet/>
      <dgm:spPr/>
      <dgm:t>
        <a:bodyPr/>
        <a:lstStyle/>
        <a:p>
          <a:endParaRPr lang="en-US"/>
        </a:p>
      </dgm:t>
    </dgm:pt>
    <dgm:pt modelId="{244D46A2-844D-684C-85A6-019E91AF026B}">
      <dgm:prSet/>
      <dgm:spPr/>
      <dgm:t>
        <a:bodyPr/>
        <a:lstStyle/>
        <a:p>
          <a:r>
            <a:rPr lang="en-US" dirty="0">
              <a:latin typeface="Gill Sans MT"/>
              <a:cs typeface="Gill Sans MT"/>
            </a:rPr>
            <a:t>Families who see school as “the deliverer of bad news.”</a:t>
          </a:r>
        </a:p>
      </dgm:t>
    </dgm:pt>
    <dgm:pt modelId="{E426FEDC-9017-CC4E-840A-854D9083970D}" type="parTrans" cxnId="{07B6D4E1-49E0-454D-A82C-CD5C2D01E866}">
      <dgm:prSet/>
      <dgm:spPr/>
      <dgm:t>
        <a:bodyPr/>
        <a:lstStyle/>
        <a:p>
          <a:endParaRPr lang="en-US"/>
        </a:p>
      </dgm:t>
    </dgm:pt>
    <dgm:pt modelId="{328A0C5C-9794-5342-ABF7-7A84101EF3DD}" type="sibTrans" cxnId="{07B6D4E1-49E0-454D-A82C-CD5C2D01E866}">
      <dgm:prSet/>
      <dgm:spPr/>
      <dgm:t>
        <a:bodyPr/>
        <a:lstStyle/>
        <a:p>
          <a:endParaRPr lang="en-US"/>
        </a:p>
      </dgm:t>
    </dgm:pt>
    <dgm:pt modelId="{D0C9D7A3-4F35-C944-A16F-ECCCF8129D15}">
      <dgm:prSet/>
      <dgm:spPr/>
      <dgm:t>
        <a:bodyPr/>
        <a:lstStyle/>
        <a:p>
          <a:r>
            <a:rPr lang="en-US" dirty="0">
              <a:latin typeface="Gill Sans MT"/>
              <a:cs typeface="Gill Sans MT"/>
            </a:rPr>
            <a:t>Families who are more successful when there is a positive relationship with someone at the school.</a:t>
          </a:r>
        </a:p>
      </dgm:t>
    </dgm:pt>
    <dgm:pt modelId="{EE2A64C9-D416-4040-B5F5-31B4DADB4F94}" type="parTrans" cxnId="{984EC83E-3598-324E-809D-66CC13F694D0}">
      <dgm:prSet/>
      <dgm:spPr/>
      <dgm:t>
        <a:bodyPr/>
        <a:lstStyle/>
        <a:p>
          <a:endParaRPr lang="en-US"/>
        </a:p>
      </dgm:t>
    </dgm:pt>
    <dgm:pt modelId="{ABC65A08-F739-CB41-AAAC-7ED05805C337}" type="sibTrans" cxnId="{984EC83E-3598-324E-809D-66CC13F694D0}">
      <dgm:prSet/>
      <dgm:spPr/>
      <dgm:t>
        <a:bodyPr/>
        <a:lstStyle/>
        <a:p>
          <a:endParaRPr lang="en-US"/>
        </a:p>
      </dgm:t>
    </dgm:pt>
    <dgm:pt modelId="{CB8E8C72-8DFC-CA4A-8B17-3E122CE259F8}" type="pres">
      <dgm:prSet presAssocID="{3EF941B4-A180-4042-AACF-6438BF92077A}" presName="Name0" presStyleCnt="0">
        <dgm:presLayoutVars>
          <dgm:dir/>
          <dgm:animLvl val="lvl"/>
          <dgm:resizeHandles val="exact"/>
        </dgm:presLayoutVars>
      </dgm:prSet>
      <dgm:spPr/>
      <dgm:t>
        <a:bodyPr/>
        <a:lstStyle/>
        <a:p>
          <a:endParaRPr lang="en-US"/>
        </a:p>
      </dgm:t>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3">
        <dgm:presLayoutVars>
          <dgm:chMax val="0"/>
          <dgm:chPref val="0"/>
          <dgm:bulletEnabled val="1"/>
        </dgm:presLayoutVars>
      </dgm:prSet>
      <dgm:spPr/>
      <dgm:t>
        <a:bodyPr/>
        <a:lstStyle/>
        <a:p>
          <a:endParaRPr lang="en-US"/>
        </a:p>
      </dgm:t>
    </dgm:pt>
    <dgm:pt modelId="{528CB535-E440-5B47-8D72-62C932DFCDED}" type="pres">
      <dgm:prSet presAssocID="{0D73993E-DFB2-8748-9FFF-308EE65645F5}" presName="desTx" presStyleLbl="alignAccFollowNode1" presStyleIdx="0" presStyleCnt="3">
        <dgm:presLayoutVars>
          <dgm:bulletEnabled val="1"/>
        </dgm:presLayoutVars>
      </dgm:prSet>
      <dgm:spPr/>
      <dgm:t>
        <a:bodyPr/>
        <a:lstStyle/>
        <a:p>
          <a:endParaRPr lang="en-US"/>
        </a:p>
      </dgm:t>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3" custLinFactNeighborX="-1114" custLinFactNeighborY="-788">
        <dgm:presLayoutVars>
          <dgm:chMax val="0"/>
          <dgm:chPref val="0"/>
          <dgm:bulletEnabled val="1"/>
        </dgm:presLayoutVars>
      </dgm:prSet>
      <dgm:spPr/>
      <dgm:t>
        <a:bodyPr/>
        <a:lstStyle/>
        <a:p>
          <a:endParaRPr lang="en-US"/>
        </a:p>
      </dgm:t>
    </dgm:pt>
    <dgm:pt modelId="{901A9F2C-19B2-BB47-A35E-72A33582A851}" type="pres">
      <dgm:prSet presAssocID="{87A49563-B4EF-2A4C-8A4B-706C3FD43D5D}" presName="desTx" presStyleLbl="alignAccFollowNode1" presStyleIdx="1" presStyleCnt="3" custLinFactNeighborX="-1083">
        <dgm:presLayoutVars>
          <dgm:bulletEnabled val="1"/>
        </dgm:presLayoutVars>
      </dgm:prSet>
      <dgm:spPr/>
      <dgm:t>
        <a:bodyPr/>
        <a:lstStyle/>
        <a:p>
          <a:endParaRPr lang="en-US"/>
        </a:p>
      </dgm:t>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3">
        <dgm:presLayoutVars>
          <dgm:chMax val="0"/>
          <dgm:chPref val="0"/>
          <dgm:bulletEnabled val="1"/>
        </dgm:presLayoutVars>
      </dgm:prSet>
      <dgm:spPr/>
      <dgm:t>
        <a:bodyPr/>
        <a:lstStyle/>
        <a:p>
          <a:endParaRPr lang="en-US"/>
        </a:p>
      </dgm:t>
    </dgm:pt>
    <dgm:pt modelId="{B4013F42-D161-0E45-890C-54B80907D042}" type="pres">
      <dgm:prSet presAssocID="{C1540DF7-28C3-B743-841E-A370C11F1043}" presName="desTx" presStyleLbl="alignAccFollowNode1" presStyleIdx="2" presStyleCnt="3">
        <dgm:presLayoutVars>
          <dgm:bulletEnabled val="1"/>
        </dgm:presLayoutVars>
      </dgm:prSet>
      <dgm:spPr/>
      <dgm:t>
        <a:bodyPr/>
        <a:lstStyle/>
        <a:p>
          <a:endParaRPr lang="en-US"/>
        </a:p>
      </dgm:t>
    </dgm:pt>
  </dgm:ptLst>
  <dgm:cxnLst>
    <dgm:cxn modelId="{8ED3D3F1-D121-6A4A-A345-01BD32ED0ED4}" type="presOf" srcId="{0F75E24C-1473-2E41-835B-F428504E154D}" destId="{901A9F2C-19B2-BB47-A35E-72A33582A851}" srcOrd="0" destOrd="0" presId="urn:microsoft.com/office/officeart/2005/8/layout/hList1"/>
    <dgm:cxn modelId="{07B6D4E1-49E0-454D-A82C-CD5C2D01E866}" srcId="{C1540DF7-28C3-B743-841E-A370C11F1043}" destId="{244D46A2-844D-684C-85A6-019E91AF026B}" srcOrd="1" destOrd="0" parTransId="{E426FEDC-9017-CC4E-840A-854D9083970D}" sibTransId="{328A0C5C-9794-5342-ABF7-7A84101EF3DD}"/>
    <dgm:cxn modelId="{C62851A7-0F5A-EC4A-8A78-C650084E332D}" type="presOf" srcId="{3EF941B4-A180-4042-AACF-6438BF92077A}" destId="{CB8E8C72-8DFC-CA4A-8B17-3E122CE259F8}" srcOrd="0" destOrd="0" presId="urn:microsoft.com/office/officeart/2005/8/layout/hList1"/>
    <dgm:cxn modelId="{7FB194DB-6A7D-0740-98C1-52BA95FD3323}" srcId="{3EF941B4-A180-4042-AACF-6438BF92077A}" destId="{C1540DF7-28C3-B743-841E-A370C11F1043}" srcOrd="2" destOrd="0" parTransId="{0CD58810-B9CE-6A41-BFE4-EDD3EB38D7D5}" sibTransId="{896CA18B-7B3F-B148-B38F-BF7AF09E9DFB}"/>
    <dgm:cxn modelId="{C218B53A-EC5F-E641-AC68-F8D54C9F2B4B}" type="presOf" srcId="{0D73993E-DFB2-8748-9FFF-308EE65645F5}" destId="{05EDE430-2924-1A4E-BD46-4B65A7E6C527}" srcOrd="0" destOrd="0" presId="urn:microsoft.com/office/officeart/2005/8/layout/hList1"/>
    <dgm:cxn modelId="{984EC83E-3598-324E-809D-66CC13F694D0}" srcId="{C1540DF7-28C3-B743-841E-A370C11F1043}" destId="{D0C9D7A3-4F35-C944-A16F-ECCCF8129D15}" srcOrd="2" destOrd="0" parTransId="{EE2A64C9-D416-4040-B5F5-31B4DADB4F94}" sibTransId="{ABC65A08-F739-CB41-AAAC-7ED05805C337}"/>
    <dgm:cxn modelId="{018F1F3E-89AC-3142-A2E8-5276F3A23D54}" type="presOf" srcId="{37E7C01A-B6CF-0648-8F4A-317F6869B82F}" destId="{901A9F2C-19B2-BB47-A35E-72A33582A851}" srcOrd="0" destOrd="2" presId="urn:microsoft.com/office/officeart/2005/8/layout/hList1"/>
    <dgm:cxn modelId="{98E847DF-E230-3842-BDED-32780AF8FD62}" srcId="{87A49563-B4EF-2A4C-8A4B-706C3FD43D5D}" destId="{E0C63292-2A06-574B-B417-46D945BBDD56}" srcOrd="1" destOrd="0" parTransId="{FD58460D-2BAE-7D40-AD66-4BC9F6C8361D}" sibTransId="{2E6E1E62-F1D5-1E44-BF46-E6F99A085E29}"/>
    <dgm:cxn modelId="{4C4890E5-0C73-3C4A-A5A6-AFDDDD9126C8}" srcId="{3EF941B4-A180-4042-AACF-6438BF92077A}" destId="{0D73993E-DFB2-8748-9FFF-308EE65645F5}" srcOrd="0" destOrd="0" parTransId="{2CCB204B-6305-054E-A64A-355502C2ED5B}" sibTransId="{3EBCB844-D25C-4C4C-BE4D-70C7D35DCBA3}"/>
    <dgm:cxn modelId="{5EDF77EC-7544-5A41-A4D5-7157295F9E7D}" srcId="{C1540DF7-28C3-B743-841E-A370C11F1043}" destId="{DBB6B8AA-5E05-444E-81D6-48831243E445}" srcOrd="0" destOrd="0" parTransId="{2E9BBA64-381E-994C-B8A3-1FA3BDA9BDAC}" sibTransId="{4C96AB39-CEEF-9B40-B872-D6102944472C}"/>
    <dgm:cxn modelId="{7FBFC666-ECFB-E44A-8E84-ED0749EA6BFD}" srcId="{87A49563-B4EF-2A4C-8A4B-706C3FD43D5D}" destId="{37E7C01A-B6CF-0648-8F4A-317F6869B82F}" srcOrd="2" destOrd="0" parTransId="{A2010CF7-7F23-9C4B-96FE-198FBA749DC2}" sibTransId="{25E43DD2-5F7A-A141-AB8C-3438D00B7E15}"/>
    <dgm:cxn modelId="{B8BF9479-14D3-E242-911A-FDC22E4E589F}" type="presOf" srcId="{87A49563-B4EF-2A4C-8A4B-706C3FD43D5D}" destId="{A1335879-9AF5-9547-8444-225B9606D53B}" srcOrd="0" destOrd="0" presId="urn:microsoft.com/office/officeart/2005/8/layout/hList1"/>
    <dgm:cxn modelId="{E39ED47D-58E2-7A4A-832D-DDEE9430355A}" type="presOf" srcId="{D0C9D7A3-4F35-C944-A16F-ECCCF8129D15}" destId="{B4013F42-D161-0E45-890C-54B80907D042}" srcOrd="0" destOrd="2" presId="urn:microsoft.com/office/officeart/2005/8/layout/hList1"/>
    <dgm:cxn modelId="{C8DAE963-74D2-F441-AB5D-5C38EF76667A}" srcId="{0D73993E-DFB2-8748-9FFF-308EE65645F5}" destId="{BCD8DFD1-1E72-084B-A4B1-8650A807721C}" srcOrd="0" destOrd="0" parTransId="{348A6E97-5D73-C140-A565-35F62F4A6FBC}" sibTransId="{E418C408-42F0-2149-AD73-1922A124BC01}"/>
    <dgm:cxn modelId="{5420B2C0-E0DE-B447-8191-CE46F83F5C70}" type="presOf" srcId="{BCD8DFD1-1E72-084B-A4B1-8650A807721C}" destId="{528CB535-E440-5B47-8D72-62C932DFCDED}" srcOrd="0" destOrd="0" presId="urn:microsoft.com/office/officeart/2005/8/layout/hList1"/>
    <dgm:cxn modelId="{F50F3C17-68F0-5445-9E34-14C1BC0A1476}" type="presOf" srcId="{244D46A2-844D-684C-85A6-019E91AF026B}" destId="{B4013F42-D161-0E45-890C-54B80907D042}" srcOrd="0" destOrd="1" presId="urn:microsoft.com/office/officeart/2005/8/layout/hList1"/>
    <dgm:cxn modelId="{F3FFEEE0-3285-544D-84E2-4584D3290398}" type="presOf" srcId="{DBB6B8AA-5E05-444E-81D6-48831243E445}" destId="{B4013F42-D161-0E45-890C-54B80907D042}" srcOrd="0" destOrd="0"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FE59D6A0-9972-704F-9C40-E5305DF00171}" type="presOf" srcId="{C1540DF7-28C3-B743-841E-A370C11F1043}" destId="{7783D475-4A91-5541-987C-EB1914ED9490}" srcOrd="0" destOrd="0" presId="urn:microsoft.com/office/officeart/2005/8/layout/hList1"/>
    <dgm:cxn modelId="{129DA78E-8186-6741-9033-4F3F92E6FFFE}" type="presOf" srcId="{E0C63292-2A06-574B-B417-46D945BBDD56}" destId="{901A9F2C-19B2-BB47-A35E-72A33582A851}" srcOrd="0" destOrd="1" presId="urn:microsoft.com/office/officeart/2005/8/layout/hList1"/>
    <dgm:cxn modelId="{F9E0F2CA-AF74-5C45-9833-66383D147E67}" srcId="{87A49563-B4EF-2A4C-8A4B-706C3FD43D5D}" destId="{0F75E24C-1473-2E41-835B-F428504E154D}" srcOrd="0" destOrd="0" parTransId="{42F797DB-1A09-F84D-AA82-49B022C647EA}" sibTransId="{B35EBA5C-43C2-474D-B9D4-929B70CB14F7}"/>
    <dgm:cxn modelId="{A4C54936-901A-8447-97E6-C5079C1518E2}" type="presParOf" srcId="{CB8E8C72-8DFC-CA4A-8B17-3E122CE259F8}" destId="{A2ACE30B-758F-A94E-9065-17D7A0514171}" srcOrd="0" destOrd="0" presId="urn:microsoft.com/office/officeart/2005/8/layout/hList1"/>
    <dgm:cxn modelId="{FEC01F03-845C-D241-8924-086BFFD8695F}" type="presParOf" srcId="{A2ACE30B-758F-A94E-9065-17D7A0514171}" destId="{05EDE430-2924-1A4E-BD46-4B65A7E6C527}" srcOrd="0" destOrd="0" presId="urn:microsoft.com/office/officeart/2005/8/layout/hList1"/>
    <dgm:cxn modelId="{9AB4242C-73AC-6048-87AC-4BC6E997A195}" type="presParOf" srcId="{A2ACE30B-758F-A94E-9065-17D7A0514171}" destId="{528CB535-E440-5B47-8D72-62C932DFCDED}" srcOrd="1" destOrd="0" presId="urn:microsoft.com/office/officeart/2005/8/layout/hList1"/>
    <dgm:cxn modelId="{E01A4352-8C01-4F49-8605-E9FFC886D434}" type="presParOf" srcId="{CB8E8C72-8DFC-CA4A-8B17-3E122CE259F8}" destId="{552FE5A3-88F6-324B-92BD-983EDD6DBF28}" srcOrd="1" destOrd="0" presId="urn:microsoft.com/office/officeart/2005/8/layout/hList1"/>
    <dgm:cxn modelId="{49AA0B63-9C2D-6D4D-A2BA-85E433D360AE}" type="presParOf" srcId="{CB8E8C72-8DFC-CA4A-8B17-3E122CE259F8}" destId="{853F2D1D-EA97-9641-8DCE-DA1576603FE1}" srcOrd="2" destOrd="0" presId="urn:microsoft.com/office/officeart/2005/8/layout/hList1"/>
    <dgm:cxn modelId="{849BED46-8FF4-6E40-B71C-621C7CB042FC}" type="presParOf" srcId="{853F2D1D-EA97-9641-8DCE-DA1576603FE1}" destId="{A1335879-9AF5-9547-8444-225B9606D53B}" srcOrd="0" destOrd="0" presId="urn:microsoft.com/office/officeart/2005/8/layout/hList1"/>
    <dgm:cxn modelId="{EC0AA42E-5DA7-244F-83CD-36D00EE936B5}" type="presParOf" srcId="{853F2D1D-EA97-9641-8DCE-DA1576603FE1}" destId="{901A9F2C-19B2-BB47-A35E-72A33582A851}" srcOrd="1" destOrd="0" presId="urn:microsoft.com/office/officeart/2005/8/layout/hList1"/>
    <dgm:cxn modelId="{73DF1B82-55DC-CD48-90D3-4163B343D486}" type="presParOf" srcId="{CB8E8C72-8DFC-CA4A-8B17-3E122CE259F8}" destId="{177AAD9A-F785-E44E-81F2-1BC945BA4FDA}" srcOrd="3" destOrd="0" presId="urn:microsoft.com/office/officeart/2005/8/layout/hList1"/>
    <dgm:cxn modelId="{82F90D5B-DAFF-BB46-A72B-F08D13A4D042}" type="presParOf" srcId="{CB8E8C72-8DFC-CA4A-8B17-3E122CE259F8}" destId="{91C47A94-64BE-6644-8B2D-4FE873905174}" srcOrd="4" destOrd="0" presId="urn:microsoft.com/office/officeart/2005/8/layout/hList1"/>
    <dgm:cxn modelId="{3CF96DDF-81AF-0B43-A7CF-0BF189DCA6CD}" type="presParOf" srcId="{91C47A94-64BE-6644-8B2D-4FE873905174}" destId="{7783D475-4A91-5541-987C-EB1914ED9490}" srcOrd="0" destOrd="0" presId="urn:microsoft.com/office/officeart/2005/8/layout/hList1"/>
    <dgm:cxn modelId="{636249ED-F289-5747-B17F-5C28728C5A26}" type="presParOf" srcId="{91C47A94-64BE-6644-8B2D-4FE873905174}" destId="{B4013F42-D161-0E45-890C-54B80907D04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F2FFA8-6564-7149-B7C9-278CDFA23D31}" type="doc">
      <dgm:prSet loTypeId="urn:microsoft.com/office/officeart/2005/8/layout/radial4" loCatId="pyramid" qsTypeId="urn:microsoft.com/office/officeart/2005/8/quickstyle/simple4" qsCatId="simple" csTypeId="urn:microsoft.com/office/officeart/2005/8/colors/accent1_2" csCatId="accent1" phldr="1"/>
      <dgm:spPr/>
      <dgm:t>
        <a:bodyPr/>
        <a:lstStyle/>
        <a:p>
          <a:endParaRPr lang="en-US"/>
        </a:p>
      </dgm:t>
    </dgm:pt>
    <dgm:pt modelId="{FC7146FD-3F4B-B043-80C1-67F830A5A889}">
      <dgm:prSet phldrT="[Text]"/>
      <dgm:spPr>
        <a:solidFill>
          <a:srgbClr val="144056"/>
        </a:solidFill>
      </dgm:spPr>
      <dgm:t>
        <a:bodyPr/>
        <a:lstStyle/>
        <a:p>
          <a:r>
            <a:rPr lang="en-US" b="0" dirty="0">
              <a:solidFill>
                <a:prstClr val="white"/>
              </a:solidFill>
              <a:latin typeface="Gill Sans MT"/>
              <a:cs typeface="Gill Sans MT"/>
            </a:rPr>
            <a:t>Positive Linkages and  Engagement  for Students and Families </a:t>
          </a:r>
          <a:endParaRPr lang="en-US" b="0" dirty="0">
            <a:latin typeface="Gill Sans MT"/>
            <a:cs typeface="Gill Sans MT"/>
          </a:endParaRPr>
        </a:p>
      </dgm:t>
    </dgm:pt>
    <dgm:pt modelId="{E086EDDD-D0DC-E345-90CD-290C96C490F6}" type="parTrans" cxnId="{B8411F4A-1627-A14A-8221-DE83B7014845}">
      <dgm:prSet/>
      <dgm:spPr/>
      <dgm:t>
        <a:bodyPr/>
        <a:lstStyle/>
        <a:p>
          <a:endParaRPr lang="en-US"/>
        </a:p>
      </dgm:t>
    </dgm:pt>
    <dgm:pt modelId="{31D4471C-96B6-774B-A7CE-796BA4CCEFC4}" type="sibTrans" cxnId="{B8411F4A-1627-A14A-8221-DE83B7014845}">
      <dgm:prSet/>
      <dgm:spPr/>
      <dgm:t>
        <a:bodyPr/>
        <a:lstStyle/>
        <a:p>
          <a:endParaRPr lang="en-US"/>
        </a:p>
      </dgm:t>
    </dgm:pt>
    <dgm:pt modelId="{7640C923-38DC-EE43-82AB-07A5B62E57F4}">
      <dgm:prSet phldrT="[Text]"/>
      <dgm:spPr>
        <a:solidFill>
          <a:schemeClr val="accent5"/>
        </a:solidFill>
      </dgm:spPr>
      <dgm:t>
        <a:bodyPr/>
        <a:lstStyle/>
        <a:p>
          <a:r>
            <a:rPr lang="en-US" b="0" dirty="0">
              <a:latin typeface="Gill Sans MT"/>
              <a:cs typeface="Gill Sans MT"/>
            </a:rPr>
            <a:t>Assign </a:t>
          </a:r>
          <a:r>
            <a:rPr lang="en-US" b="0" dirty="0" smtClean="0">
              <a:latin typeface="Gill Sans MT"/>
              <a:cs typeface="Gill Sans MT"/>
            </a:rPr>
            <a:t>caring mentors</a:t>
          </a:r>
          <a:endParaRPr lang="en-US" b="0" dirty="0">
            <a:latin typeface="Gill Sans MT"/>
            <a:cs typeface="Gill Sans MT"/>
          </a:endParaRPr>
        </a:p>
      </dgm:t>
    </dgm:pt>
    <dgm:pt modelId="{0F3DF1FD-22E7-2646-A97C-7D9241D031E4}" type="parTrans" cxnId="{520499D2-B9F1-7E46-98F5-8CEAFCAE92A1}">
      <dgm:prSet/>
      <dgm:spPr/>
      <dgm:t>
        <a:bodyPr/>
        <a:lstStyle/>
        <a:p>
          <a:endParaRPr lang="en-US"/>
        </a:p>
      </dgm:t>
    </dgm:pt>
    <dgm:pt modelId="{0481E6C2-6BAE-0B48-9A72-FB60385E4EF1}" type="sibTrans" cxnId="{520499D2-B9F1-7E46-98F5-8CEAFCAE92A1}">
      <dgm:prSet/>
      <dgm:spPr/>
      <dgm:t>
        <a:bodyPr/>
        <a:lstStyle/>
        <a:p>
          <a:endParaRPr lang="en-US"/>
        </a:p>
      </dgm:t>
    </dgm:pt>
    <dgm:pt modelId="{14798FBF-1DB2-D44A-8BA8-8A003C6F90EC}">
      <dgm:prSet phldrT="[Text]"/>
      <dgm:spPr>
        <a:solidFill>
          <a:schemeClr val="accent3"/>
        </a:solidFill>
      </dgm:spPr>
      <dgm:t>
        <a:bodyPr/>
        <a:lstStyle/>
        <a:p>
          <a:r>
            <a:rPr lang="en-US" b="0" dirty="0">
              <a:latin typeface="Gill Sans MT"/>
              <a:cs typeface="Gill Sans MT"/>
            </a:rPr>
            <a:t>Partner with families/students to develop Student Attendance Success Plan</a:t>
          </a:r>
        </a:p>
      </dgm:t>
    </dgm:pt>
    <dgm:pt modelId="{650327C9-379A-4048-99F2-95CBFE935365}" type="parTrans" cxnId="{C0939638-F5BA-4F48-A084-C9212AEC57A7}">
      <dgm:prSet/>
      <dgm:spPr/>
      <dgm:t>
        <a:bodyPr/>
        <a:lstStyle/>
        <a:p>
          <a:endParaRPr lang="en-US"/>
        </a:p>
      </dgm:t>
    </dgm:pt>
    <dgm:pt modelId="{9296E24C-2CFD-444C-BC1A-70CEA19B580B}" type="sibTrans" cxnId="{C0939638-F5BA-4F48-A084-C9212AEC57A7}">
      <dgm:prSet/>
      <dgm:spPr/>
      <dgm:t>
        <a:bodyPr/>
        <a:lstStyle/>
        <a:p>
          <a:endParaRPr lang="en-US"/>
        </a:p>
      </dgm:t>
    </dgm:pt>
    <dgm:pt modelId="{3F0DA58C-B040-F94D-8394-1C6C480E32A4}">
      <dgm:prSet phldrT="[Text]"/>
      <dgm:spPr>
        <a:solidFill>
          <a:schemeClr val="accent5"/>
        </a:solidFill>
        <a:effectLst/>
      </dgm:spPr>
      <dgm:t>
        <a:bodyPr/>
        <a:lstStyle/>
        <a:p>
          <a:r>
            <a:rPr lang="en-US" b="0" dirty="0">
              <a:latin typeface="Gill Sans MT"/>
              <a:cs typeface="Gill Sans MT"/>
            </a:rPr>
            <a:t>Offer plan or contacts for health support</a:t>
          </a:r>
        </a:p>
      </dgm:t>
    </dgm:pt>
    <dgm:pt modelId="{4DC396D4-9595-DF46-B3E4-FA0E1D4AD298}" type="parTrans" cxnId="{D64C114F-AE6D-6C4E-953E-E0F0C7172FEA}">
      <dgm:prSet/>
      <dgm:spPr/>
      <dgm:t>
        <a:bodyPr/>
        <a:lstStyle/>
        <a:p>
          <a:endParaRPr lang="en-US"/>
        </a:p>
      </dgm:t>
    </dgm:pt>
    <dgm:pt modelId="{27148AB1-4C4A-3849-AF48-BBBB6F83FEE5}" type="sibTrans" cxnId="{D64C114F-AE6D-6C4E-953E-E0F0C7172FEA}">
      <dgm:prSet/>
      <dgm:spPr/>
      <dgm:t>
        <a:bodyPr/>
        <a:lstStyle/>
        <a:p>
          <a:endParaRPr lang="en-US"/>
        </a:p>
      </dgm:t>
    </dgm:pt>
    <dgm:pt modelId="{A0A7AA02-E786-184D-870B-7006836EAEB3}">
      <dgm:prSet/>
      <dgm:spPr>
        <a:solidFill>
          <a:schemeClr val="tx2"/>
        </a:solidFill>
      </dgm:spPr>
      <dgm:t>
        <a:bodyPr/>
        <a:lstStyle/>
        <a:p>
          <a:r>
            <a:rPr lang="en-US" b="0" dirty="0">
              <a:latin typeface="Gill Sans MT"/>
              <a:cs typeface="Gill Sans MT"/>
            </a:rPr>
            <a:t>Recruit for engaging before-or-after-school activities</a:t>
          </a:r>
        </a:p>
      </dgm:t>
    </dgm:pt>
    <dgm:pt modelId="{7FBF1BE7-EC7A-5A4F-AD60-73133FD787B8}" type="parTrans" cxnId="{5ECE3B32-57D7-414E-874C-8B8E01950E56}">
      <dgm:prSet/>
      <dgm:spPr/>
      <dgm:t>
        <a:bodyPr/>
        <a:lstStyle/>
        <a:p>
          <a:endParaRPr lang="en-US"/>
        </a:p>
      </dgm:t>
    </dgm:pt>
    <dgm:pt modelId="{0AC692B2-1542-8F44-9942-7746EE67FB40}" type="sibTrans" cxnId="{5ECE3B32-57D7-414E-874C-8B8E01950E56}">
      <dgm:prSet/>
      <dgm:spPr/>
      <dgm:t>
        <a:bodyPr/>
        <a:lstStyle/>
        <a:p>
          <a:endParaRPr lang="en-US"/>
        </a:p>
      </dgm:t>
    </dgm:pt>
    <dgm:pt modelId="{9DB85322-1EF8-1A40-9FF0-2BDA9E74C4AC}">
      <dgm:prSet/>
      <dgm:spPr>
        <a:solidFill>
          <a:schemeClr val="accent3"/>
        </a:solidFill>
      </dgm:spPr>
      <dgm:t>
        <a:bodyPr/>
        <a:lstStyle/>
        <a:p>
          <a:r>
            <a:rPr lang="en-US" b="0" dirty="0">
              <a:latin typeface="Gill Sans MT"/>
              <a:cs typeface="Gill Sans MT"/>
            </a:rPr>
            <a:t>Connect to Walk-to-School Companion</a:t>
          </a:r>
        </a:p>
      </dgm:t>
    </dgm:pt>
    <dgm:pt modelId="{F50152F0-B461-4F44-86F8-C3797CCA8DFA}" type="parTrans" cxnId="{831A568F-F03A-F743-B83D-FE681799BFF8}">
      <dgm:prSet/>
      <dgm:spPr/>
      <dgm:t>
        <a:bodyPr/>
        <a:lstStyle/>
        <a:p>
          <a:endParaRPr lang="en-US"/>
        </a:p>
      </dgm:t>
    </dgm:pt>
    <dgm:pt modelId="{D10C1B53-C373-7B4C-A0B5-8364A1BA4F66}" type="sibTrans" cxnId="{831A568F-F03A-F743-B83D-FE681799BFF8}">
      <dgm:prSet/>
      <dgm:spPr/>
      <dgm:t>
        <a:bodyPr/>
        <a:lstStyle/>
        <a:p>
          <a:endParaRPr lang="en-US"/>
        </a:p>
      </dgm:t>
    </dgm:pt>
    <dgm:pt modelId="{3341BF90-82B1-C546-A2FD-C3158B127846}" type="pres">
      <dgm:prSet presAssocID="{77F2FFA8-6564-7149-B7C9-278CDFA23D31}" presName="cycle" presStyleCnt="0">
        <dgm:presLayoutVars>
          <dgm:chMax val="1"/>
          <dgm:dir/>
          <dgm:animLvl val="ctr"/>
          <dgm:resizeHandles val="exact"/>
        </dgm:presLayoutVars>
      </dgm:prSet>
      <dgm:spPr/>
      <dgm:t>
        <a:bodyPr/>
        <a:lstStyle/>
        <a:p>
          <a:endParaRPr lang="en-US"/>
        </a:p>
      </dgm:t>
    </dgm:pt>
    <dgm:pt modelId="{46998B49-1020-A04A-BAB9-754903726E95}" type="pres">
      <dgm:prSet presAssocID="{FC7146FD-3F4B-B043-80C1-67F830A5A889}" presName="centerShape" presStyleLbl="node0" presStyleIdx="0" presStyleCnt="1"/>
      <dgm:spPr/>
      <dgm:t>
        <a:bodyPr/>
        <a:lstStyle/>
        <a:p>
          <a:endParaRPr lang="en-US"/>
        </a:p>
      </dgm:t>
    </dgm:pt>
    <dgm:pt modelId="{C4B62B21-587D-9546-A5F2-6AC3D2D67A35}" type="pres">
      <dgm:prSet presAssocID="{0F3DF1FD-22E7-2646-A97C-7D9241D031E4}" presName="parTrans" presStyleLbl="bgSibTrans2D1" presStyleIdx="0" presStyleCnt="5"/>
      <dgm:spPr/>
      <dgm:t>
        <a:bodyPr/>
        <a:lstStyle/>
        <a:p>
          <a:endParaRPr lang="en-US"/>
        </a:p>
      </dgm:t>
    </dgm:pt>
    <dgm:pt modelId="{79B2DFD6-FB76-BB43-B25C-DEDCE9967786}" type="pres">
      <dgm:prSet presAssocID="{7640C923-38DC-EE43-82AB-07A5B62E57F4}" presName="node" presStyleLbl="node1" presStyleIdx="0" presStyleCnt="5">
        <dgm:presLayoutVars>
          <dgm:bulletEnabled val="1"/>
        </dgm:presLayoutVars>
      </dgm:prSet>
      <dgm:spPr/>
      <dgm:t>
        <a:bodyPr/>
        <a:lstStyle/>
        <a:p>
          <a:endParaRPr lang="en-US"/>
        </a:p>
      </dgm:t>
    </dgm:pt>
    <dgm:pt modelId="{BAFA4B57-3625-6146-BD2A-96AD24D3A2AE}" type="pres">
      <dgm:prSet presAssocID="{650327C9-379A-4048-99F2-95CBFE935365}" presName="parTrans" presStyleLbl="bgSibTrans2D1" presStyleIdx="1" presStyleCnt="5"/>
      <dgm:spPr/>
      <dgm:t>
        <a:bodyPr/>
        <a:lstStyle/>
        <a:p>
          <a:endParaRPr lang="en-US"/>
        </a:p>
      </dgm:t>
    </dgm:pt>
    <dgm:pt modelId="{1BC5B424-6B72-4348-8D72-2D439C796CD3}" type="pres">
      <dgm:prSet presAssocID="{14798FBF-1DB2-D44A-8BA8-8A003C6F90EC}" presName="node" presStyleLbl="node1" presStyleIdx="1" presStyleCnt="5">
        <dgm:presLayoutVars>
          <dgm:bulletEnabled val="1"/>
        </dgm:presLayoutVars>
      </dgm:prSet>
      <dgm:spPr/>
      <dgm:t>
        <a:bodyPr/>
        <a:lstStyle/>
        <a:p>
          <a:endParaRPr lang="en-US"/>
        </a:p>
      </dgm:t>
    </dgm:pt>
    <dgm:pt modelId="{17AAFF74-DC93-2941-AB12-BE4066C4CC61}" type="pres">
      <dgm:prSet presAssocID="{7FBF1BE7-EC7A-5A4F-AD60-73133FD787B8}" presName="parTrans" presStyleLbl="bgSibTrans2D1" presStyleIdx="2" presStyleCnt="5"/>
      <dgm:spPr/>
      <dgm:t>
        <a:bodyPr/>
        <a:lstStyle/>
        <a:p>
          <a:endParaRPr lang="en-US"/>
        </a:p>
      </dgm:t>
    </dgm:pt>
    <dgm:pt modelId="{384AB4F9-7157-BA4E-8FB0-91723BA2C59D}" type="pres">
      <dgm:prSet presAssocID="{A0A7AA02-E786-184D-870B-7006836EAEB3}" presName="node" presStyleLbl="node1" presStyleIdx="2" presStyleCnt="5">
        <dgm:presLayoutVars>
          <dgm:bulletEnabled val="1"/>
        </dgm:presLayoutVars>
      </dgm:prSet>
      <dgm:spPr/>
      <dgm:t>
        <a:bodyPr/>
        <a:lstStyle/>
        <a:p>
          <a:endParaRPr lang="en-US"/>
        </a:p>
      </dgm:t>
    </dgm:pt>
    <dgm:pt modelId="{F3B733EF-9CF4-AB4A-9E32-330F35BBBD49}" type="pres">
      <dgm:prSet presAssocID="{F50152F0-B461-4F44-86F8-C3797CCA8DFA}" presName="parTrans" presStyleLbl="bgSibTrans2D1" presStyleIdx="3" presStyleCnt="5"/>
      <dgm:spPr/>
      <dgm:t>
        <a:bodyPr/>
        <a:lstStyle/>
        <a:p>
          <a:endParaRPr lang="en-US"/>
        </a:p>
      </dgm:t>
    </dgm:pt>
    <dgm:pt modelId="{8D836FC4-824C-FE41-ABA1-D3AC64836142}" type="pres">
      <dgm:prSet presAssocID="{9DB85322-1EF8-1A40-9FF0-2BDA9E74C4AC}" presName="node" presStyleLbl="node1" presStyleIdx="3" presStyleCnt="5">
        <dgm:presLayoutVars>
          <dgm:bulletEnabled val="1"/>
        </dgm:presLayoutVars>
      </dgm:prSet>
      <dgm:spPr/>
      <dgm:t>
        <a:bodyPr/>
        <a:lstStyle/>
        <a:p>
          <a:endParaRPr lang="en-US"/>
        </a:p>
      </dgm:t>
    </dgm:pt>
    <dgm:pt modelId="{D98ED67F-5F87-A945-B6DD-F2C5E8E33728}" type="pres">
      <dgm:prSet presAssocID="{4DC396D4-9595-DF46-B3E4-FA0E1D4AD298}" presName="parTrans" presStyleLbl="bgSibTrans2D1" presStyleIdx="4" presStyleCnt="5"/>
      <dgm:spPr/>
      <dgm:t>
        <a:bodyPr/>
        <a:lstStyle/>
        <a:p>
          <a:endParaRPr lang="en-US"/>
        </a:p>
      </dgm:t>
    </dgm:pt>
    <dgm:pt modelId="{435CE2C7-2BAA-214E-8331-A049338D2452}" type="pres">
      <dgm:prSet presAssocID="{3F0DA58C-B040-F94D-8394-1C6C480E32A4}" presName="node" presStyleLbl="node1" presStyleIdx="4" presStyleCnt="5">
        <dgm:presLayoutVars>
          <dgm:bulletEnabled val="1"/>
        </dgm:presLayoutVars>
      </dgm:prSet>
      <dgm:spPr/>
      <dgm:t>
        <a:bodyPr/>
        <a:lstStyle/>
        <a:p>
          <a:endParaRPr lang="en-US"/>
        </a:p>
      </dgm:t>
    </dgm:pt>
  </dgm:ptLst>
  <dgm:cxnLst>
    <dgm:cxn modelId="{46EE98AA-BB9B-1142-B526-7EE20D07CCB0}" type="presOf" srcId="{7FBF1BE7-EC7A-5A4F-AD60-73133FD787B8}" destId="{17AAFF74-DC93-2941-AB12-BE4066C4CC61}" srcOrd="0" destOrd="0" presId="urn:microsoft.com/office/officeart/2005/8/layout/radial4"/>
    <dgm:cxn modelId="{6E6DBA81-9447-0940-A5CF-EDFA382BDB1B}" type="presOf" srcId="{7640C923-38DC-EE43-82AB-07A5B62E57F4}" destId="{79B2DFD6-FB76-BB43-B25C-DEDCE9967786}" srcOrd="0" destOrd="0" presId="urn:microsoft.com/office/officeart/2005/8/layout/radial4"/>
    <dgm:cxn modelId="{B8411F4A-1627-A14A-8221-DE83B7014845}" srcId="{77F2FFA8-6564-7149-B7C9-278CDFA23D31}" destId="{FC7146FD-3F4B-B043-80C1-67F830A5A889}" srcOrd="0" destOrd="0" parTransId="{E086EDDD-D0DC-E345-90CD-290C96C490F6}" sibTransId="{31D4471C-96B6-774B-A7CE-796BA4CCEFC4}"/>
    <dgm:cxn modelId="{5ECE3B32-57D7-414E-874C-8B8E01950E56}" srcId="{FC7146FD-3F4B-B043-80C1-67F830A5A889}" destId="{A0A7AA02-E786-184D-870B-7006836EAEB3}" srcOrd="2" destOrd="0" parTransId="{7FBF1BE7-EC7A-5A4F-AD60-73133FD787B8}" sibTransId="{0AC692B2-1542-8F44-9942-7746EE67FB40}"/>
    <dgm:cxn modelId="{C3481548-8765-FD46-9404-DC85E02C1CA9}" type="presOf" srcId="{9DB85322-1EF8-1A40-9FF0-2BDA9E74C4AC}" destId="{8D836FC4-824C-FE41-ABA1-D3AC64836142}" srcOrd="0" destOrd="0" presId="urn:microsoft.com/office/officeart/2005/8/layout/radial4"/>
    <dgm:cxn modelId="{1B974A47-D32B-2449-9B51-352EC2B7956E}" type="presOf" srcId="{F50152F0-B461-4F44-86F8-C3797CCA8DFA}" destId="{F3B733EF-9CF4-AB4A-9E32-330F35BBBD49}" srcOrd="0" destOrd="0" presId="urn:microsoft.com/office/officeart/2005/8/layout/radial4"/>
    <dgm:cxn modelId="{C0939638-F5BA-4F48-A084-C9212AEC57A7}" srcId="{FC7146FD-3F4B-B043-80C1-67F830A5A889}" destId="{14798FBF-1DB2-D44A-8BA8-8A003C6F90EC}" srcOrd="1" destOrd="0" parTransId="{650327C9-379A-4048-99F2-95CBFE935365}" sibTransId="{9296E24C-2CFD-444C-BC1A-70CEA19B580B}"/>
    <dgm:cxn modelId="{D64C114F-AE6D-6C4E-953E-E0F0C7172FEA}" srcId="{FC7146FD-3F4B-B043-80C1-67F830A5A889}" destId="{3F0DA58C-B040-F94D-8394-1C6C480E32A4}" srcOrd="4" destOrd="0" parTransId="{4DC396D4-9595-DF46-B3E4-FA0E1D4AD298}" sibTransId="{27148AB1-4C4A-3849-AF48-BBBB6F83FEE5}"/>
    <dgm:cxn modelId="{831A568F-F03A-F743-B83D-FE681799BFF8}" srcId="{FC7146FD-3F4B-B043-80C1-67F830A5A889}" destId="{9DB85322-1EF8-1A40-9FF0-2BDA9E74C4AC}" srcOrd="3" destOrd="0" parTransId="{F50152F0-B461-4F44-86F8-C3797CCA8DFA}" sibTransId="{D10C1B53-C373-7B4C-A0B5-8364A1BA4F66}"/>
    <dgm:cxn modelId="{768B1ED3-2D93-1141-B27A-14EB34C330F5}" type="presOf" srcId="{A0A7AA02-E786-184D-870B-7006836EAEB3}" destId="{384AB4F9-7157-BA4E-8FB0-91723BA2C59D}" srcOrd="0" destOrd="0" presId="urn:microsoft.com/office/officeart/2005/8/layout/radial4"/>
    <dgm:cxn modelId="{39A1DCE7-D8D1-F541-A444-1E29828ACF17}" type="presOf" srcId="{3F0DA58C-B040-F94D-8394-1C6C480E32A4}" destId="{435CE2C7-2BAA-214E-8331-A049338D2452}" srcOrd="0" destOrd="0" presId="urn:microsoft.com/office/officeart/2005/8/layout/radial4"/>
    <dgm:cxn modelId="{BE17E0E2-1F41-364B-B37F-D800663862B4}" type="presOf" srcId="{77F2FFA8-6564-7149-B7C9-278CDFA23D31}" destId="{3341BF90-82B1-C546-A2FD-C3158B127846}" srcOrd="0" destOrd="0" presId="urn:microsoft.com/office/officeart/2005/8/layout/radial4"/>
    <dgm:cxn modelId="{7DE010D0-5200-FB46-82E3-512354700313}" type="presOf" srcId="{FC7146FD-3F4B-B043-80C1-67F830A5A889}" destId="{46998B49-1020-A04A-BAB9-754903726E95}" srcOrd="0" destOrd="0" presId="urn:microsoft.com/office/officeart/2005/8/layout/radial4"/>
    <dgm:cxn modelId="{ECB4A10F-7A2E-6C49-A8AF-8F0DA623B751}" type="presOf" srcId="{0F3DF1FD-22E7-2646-A97C-7D9241D031E4}" destId="{C4B62B21-587D-9546-A5F2-6AC3D2D67A35}" srcOrd="0" destOrd="0" presId="urn:microsoft.com/office/officeart/2005/8/layout/radial4"/>
    <dgm:cxn modelId="{F5486A17-C439-DB47-8C45-6814AA459F0C}" type="presOf" srcId="{14798FBF-1DB2-D44A-8BA8-8A003C6F90EC}" destId="{1BC5B424-6B72-4348-8D72-2D439C796CD3}" srcOrd="0" destOrd="0" presId="urn:microsoft.com/office/officeart/2005/8/layout/radial4"/>
    <dgm:cxn modelId="{520499D2-B9F1-7E46-98F5-8CEAFCAE92A1}" srcId="{FC7146FD-3F4B-B043-80C1-67F830A5A889}" destId="{7640C923-38DC-EE43-82AB-07A5B62E57F4}" srcOrd="0" destOrd="0" parTransId="{0F3DF1FD-22E7-2646-A97C-7D9241D031E4}" sibTransId="{0481E6C2-6BAE-0B48-9A72-FB60385E4EF1}"/>
    <dgm:cxn modelId="{A6D7FD18-AAF3-384A-B4C3-BAEE3F74ED22}" type="presOf" srcId="{650327C9-379A-4048-99F2-95CBFE935365}" destId="{BAFA4B57-3625-6146-BD2A-96AD24D3A2AE}" srcOrd="0" destOrd="0" presId="urn:microsoft.com/office/officeart/2005/8/layout/radial4"/>
    <dgm:cxn modelId="{D030876B-AD78-3946-827D-9656DDDBDE8E}" type="presOf" srcId="{4DC396D4-9595-DF46-B3E4-FA0E1D4AD298}" destId="{D98ED67F-5F87-A945-B6DD-F2C5E8E33728}" srcOrd="0" destOrd="0" presId="urn:microsoft.com/office/officeart/2005/8/layout/radial4"/>
    <dgm:cxn modelId="{B6941AC3-6BB8-4447-82A7-12DF27EF070B}" type="presParOf" srcId="{3341BF90-82B1-C546-A2FD-C3158B127846}" destId="{46998B49-1020-A04A-BAB9-754903726E95}" srcOrd="0" destOrd="0" presId="urn:microsoft.com/office/officeart/2005/8/layout/radial4"/>
    <dgm:cxn modelId="{1E4AE403-7962-B242-AAAE-85DB69D0567A}" type="presParOf" srcId="{3341BF90-82B1-C546-A2FD-C3158B127846}" destId="{C4B62B21-587D-9546-A5F2-6AC3D2D67A35}" srcOrd="1" destOrd="0" presId="urn:microsoft.com/office/officeart/2005/8/layout/radial4"/>
    <dgm:cxn modelId="{B82FDD89-70B1-C34F-BCA6-0923808BFF03}" type="presParOf" srcId="{3341BF90-82B1-C546-A2FD-C3158B127846}" destId="{79B2DFD6-FB76-BB43-B25C-DEDCE9967786}" srcOrd="2" destOrd="0" presId="urn:microsoft.com/office/officeart/2005/8/layout/radial4"/>
    <dgm:cxn modelId="{EF8F8EE6-5E55-4C4A-B4F3-E714A505A90A}" type="presParOf" srcId="{3341BF90-82B1-C546-A2FD-C3158B127846}" destId="{BAFA4B57-3625-6146-BD2A-96AD24D3A2AE}" srcOrd="3" destOrd="0" presId="urn:microsoft.com/office/officeart/2005/8/layout/radial4"/>
    <dgm:cxn modelId="{597CBE66-64A6-FF44-8F0A-00A0C06B9A41}" type="presParOf" srcId="{3341BF90-82B1-C546-A2FD-C3158B127846}" destId="{1BC5B424-6B72-4348-8D72-2D439C796CD3}" srcOrd="4" destOrd="0" presId="urn:microsoft.com/office/officeart/2005/8/layout/radial4"/>
    <dgm:cxn modelId="{211103D5-A072-DB46-A3C6-92E314B3C394}" type="presParOf" srcId="{3341BF90-82B1-C546-A2FD-C3158B127846}" destId="{17AAFF74-DC93-2941-AB12-BE4066C4CC61}" srcOrd="5" destOrd="0" presId="urn:microsoft.com/office/officeart/2005/8/layout/radial4"/>
    <dgm:cxn modelId="{95C99AF8-0464-4842-943D-3EA64F55A37B}" type="presParOf" srcId="{3341BF90-82B1-C546-A2FD-C3158B127846}" destId="{384AB4F9-7157-BA4E-8FB0-91723BA2C59D}" srcOrd="6" destOrd="0" presId="urn:microsoft.com/office/officeart/2005/8/layout/radial4"/>
    <dgm:cxn modelId="{0BA113FB-AC68-9944-A886-75B09D2FD674}" type="presParOf" srcId="{3341BF90-82B1-C546-A2FD-C3158B127846}" destId="{F3B733EF-9CF4-AB4A-9E32-330F35BBBD49}" srcOrd="7" destOrd="0" presId="urn:microsoft.com/office/officeart/2005/8/layout/radial4"/>
    <dgm:cxn modelId="{0F21DFDA-11EF-9146-ACC6-0DCA11AD834D}" type="presParOf" srcId="{3341BF90-82B1-C546-A2FD-C3158B127846}" destId="{8D836FC4-824C-FE41-ABA1-D3AC64836142}" srcOrd="8" destOrd="0" presId="urn:microsoft.com/office/officeart/2005/8/layout/radial4"/>
    <dgm:cxn modelId="{492A73C6-501E-D944-B126-B50AC8CE4A04}" type="presParOf" srcId="{3341BF90-82B1-C546-A2FD-C3158B127846}" destId="{D98ED67F-5F87-A945-B6DD-F2C5E8E33728}" srcOrd="9" destOrd="0" presId="urn:microsoft.com/office/officeart/2005/8/layout/radial4"/>
    <dgm:cxn modelId="{3C98BBF5-B12E-874C-8352-E0F359159F14}" type="presParOf" srcId="{3341BF90-82B1-C546-A2FD-C3158B127846}" destId="{435CE2C7-2BAA-214E-8331-A049338D245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F941B4-A180-4042-AACF-6438BF92077A}" type="doc">
      <dgm:prSet loTypeId="urn:microsoft.com/office/officeart/2005/8/layout/hList1" loCatId="pyramid" qsTypeId="urn:microsoft.com/office/officeart/2005/8/quickstyle/simple1" qsCatId="simple" csTypeId="urn:microsoft.com/office/officeart/2005/8/colors/accent1_2" csCatId="accent1" phldr="1"/>
      <dgm:spPr/>
      <dgm:t>
        <a:bodyPr/>
        <a:lstStyle/>
        <a:p>
          <a:endParaRPr lang="en-US"/>
        </a:p>
      </dgm:t>
    </dgm:pt>
    <dgm:pt modelId="{0D73993E-DFB2-8748-9FFF-308EE65645F5}">
      <dgm:prSet phldrT="[Text]" custT="1"/>
      <dgm:spPr>
        <a:solidFill>
          <a:schemeClr val="accent6"/>
        </a:solidFill>
        <a:ln>
          <a:noFill/>
        </a:ln>
      </dgm:spPr>
      <dgm:t>
        <a:bodyPr/>
        <a:lstStyle/>
        <a:p>
          <a:r>
            <a:rPr lang="en-US" sz="1800" b="1" dirty="0">
              <a:ln>
                <a:noFill/>
              </a:ln>
              <a:latin typeface="Rockwell"/>
              <a:cs typeface="Rockwell"/>
            </a:rPr>
            <a:t>Tier 3</a:t>
          </a:r>
        </a:p>
      </dgm:t>
    </dgm:pt>
    <dgm:pt modelId="{2CCB204B-6305-054E-A64A-355502C2ED5B}" type="parTrans" cxnId="{4C4890E5-0C73-3C4A-A5A6-AFDDDD9126C8}">
      <dgm:prSet/>
      <dgm:spPr/>
      <dgm:t>
        <a:bodyPr/>
        <a:lstStyle/>
        <a:p>
          <a:endParaRPr lang="en-US"/>
        </a:p>
      </dgm:t>
    </dgm:pt>
    <dgm:pt modelId="{3EBCB844-D25C-4C4C-BE4D-70C7D35DCBA3}" type="sibTrans" cxnId="{4C4890E5-0C73-3C4A-A5A6-AFDDDD9126C8}">
      <dgm:prSet/>
      <dgm:spPr/>
      <dgm:t>
        <a:bodyPr/>
        <a:lstStyle/>
        <a:p>
          <a:endParaRPr lang="en-US"/>
        </a:p>
      </dgm:t>
    </dgm:pt>
    <dgm:pt modelId="{BCD8DFD1-1E72-084B-A4B1-8650A807721C}">
      <dgm:prSet phldrT="[Text]"/>
      <dgm:spPr>
        <a:solidFill>
          <a:schemeClr val="bg1">
            <a:lumMod val="85000"/>
            <a:alpha val="90000"/>
          </a:schemeClr>
        </a:solidFill>
        <a:ln>
          <a:noFill/>
        </a:ln>
      </dgm:spPr>
      <dgm:t>
        <a:bodyPr/>
        <a:lstStyle/>
        <a:p>
          <a:r>
            <a:rPr lang="en-US" dirty="0">
              <a:solidFill>
                <a:schemeClr val="tx1"/>
              </a:solidFill>
              <a:latin typeface="Gill Sans MT"/>
              <a:cs typeface="Gill Sans MT"/>
            </a:rPr>
            <a:t>Tier 3 </a:t>
          </a:r>
          <a:r>
            <a:rPr lang="en-US" dirty="0">
              <a:latin typeface="Gill Sans MT"/>
              <a:cs typeface="Gill Sans MT"/>
            </a:rPr>
            <a:t>provides intensive interventions, often from multiple agencies or specialists within a school district or community.</a:t>
          </a:r>
          <a:endParaRPr lang="en-US" b="0" dirty="0">
            <a:solidFill>
              <a:schemeClr val="accent1"/>
            </a:solidFill>
            <a:latin typeface="Gill Sans MT"/>
            <a:cs typeface="Gill Sans MT"/>
          </a:endParaRPr>
        </a:p>
      </dgm:t>
    </dgm:pt>
    <dgm:pt modelId="{348A6E97-5D73-C140-A565-35F62F4A6FBC}" type="parTrans" cxnId="{C8DAE963-74D2-F441-AB5D-5C38EF76667A}">
      <dgm:prSet/>
      <dgm:spPr/>
      <dgm:t>
        <a:bodyPr/>
        <a:lstStyle/>
        <a:p>
          <a:endParaRPr lang="en-US"/>
        </a:p>
      </dgm:t>
    </dgm:pt>
    <dgm:pt modelId="{E418C408-42F0-2149-AD73-1922A124BC01}" type="sibTrans" cxnId="{C8DAE963-74D2-F441-AB5D-5C38EF76667A}">
      <dgm:prSet/>
      <dgm:spPr/>
      <dgm:t>
        <a:bodyPr/>
        <a:lstStyle/>
        <a:p>
          <a:endParaRPr lang="en-US"/>
        </a:p>
      </dgm:t>
    </dgm:pt>
    <dgm:pt modelId="{87A49563-B4EF-2A4C-8A4B-706C3FD43D5D}">
      <dgm:prSet phldrT="[Text]"/>
      <dgm:spPr>
        <a:solidFill>
          <a:schemeClr val="accent5"/>
        </a:solidFill>
        <a:ln>
          <a:noFill/>
        </a:ln>
      </dgm:spPr>
      <dgm:t>
        <a:bodyPr/>
        <a:lstStyle/>
        <a:p>
          <a:r>
            <a:rPr lang="en-US" b="1" dirty="0">
              <a:ln>
                <a:noFill/>
              </a:ln>
              <a:latin typeface="Rockwell"/>
              <a:cs typeface="Rockwell"/>
            </a:rPr>
            <a:t>   Who are the families in Tier 3?</a:t>
          </a:r>
          <a:endParaRPr lang="en-US" dirty="0">
            <a:ln>
              <a:noFill/>
            </a:ln>
          </a:endParaRPr>
        </a:p>
      </dgm:t>
    </dgm:pt>
    <dgm:pt modelId="{06C42E16-9FD2-3E48-81B8-A43B0A28284E}" type="parTrans" cxnId="{C1EA29FB-4D54-F84F-96E3-31A4913998A4}">
      <dgm:prSet/>
      <dgm:spPr/>
      <dgm:t>
        <a:bodyPr/>
        <a:lstStyle/>
        <a:p>
          <a:endParaRPr lang="en-US"/>
        </a:p>
      </dgm:t>
    </dgm:pt>
    <dgm:pt modelId="{52D3C088-79FC-7342-B99B-09E910D9E983}" type="sibTrans" cxnId="{C1EA29FB-4D54-F84F-96E3-31A4913998A4}">
      <dgm:prSet/>
      <dgm:spPr/>
      <dgm:t>
        <a:bodyPr/>
        <a:lstStyle/>
        <a:p>
          <a:endParaRPr lang="en-US"/>
        </a:p>
      </dgm:t>
    </dgm:pt>
    <dgm:pt modelId="{0F75E24C-1473-2E41-835B-F428504E154D}">
      <dgm:prSet phldrT="[Text]"/>
      <dgm:spPr>
        <a:solidFill>
          <a:schemeClr val="bg1">
            <a:lumMod val="85000"/>
            <a:alpha val="90000"/>
          </a:schemeClr>
        </a:solidFill>
        <a:ln>
          <a:noFill/>
        </a:ln>
      </dgm:spPr>
      <dgm:t>
        <a:bodyPr/>
        <a:lstStyle/>
        <a:p>
          <a:r>
            <a:rPr lang="en-US" dirty="0">
              <a:latin typeface="Gill Sans MT"/>
              <a:cs typeface="Gill Sans MT"/>
            </a:rPr>
            <a:t>Missing 20% or more of the prior or current school year for any reason.</a:t>
          </a:r>
          <a:endParaRPr lang="en-US" b="0" dirty="0">
            <a:solidFill>
              <a:srgbClr val="144056"/>
            </a:solidFill>
            <a:latin typeface="Gill Sans MT"/>
            <a:cs typeface="Gill Sans MT"/>
          </a:endParaRPr>
        </a:p>
      </dgm:t>
    </dgm:pt>
    <dgm:pt modelId="{42F797DB-1A09-F84D-AA82-49B022C647EA}" type="parTrans" cxnId="{F9E0F2CA-AF74-5C45-9833-66383D147E67}">
      <dgm:prSet/>
      <dgm:spPr/>
      <dgm:t>
        <a:bodyPr/>
        <a:lstStyle/>
        <a:p>
          <a:endParaRPr lang="en-US"/>
        </a:p>
      </dgm:t>
    </dgm:pt>
    <dgm:pt modelId="{B35EBA5C-43C2-474D-B9D4-929B70CB14F7}" type="sibTrans" cxnId="{F9E0F2CA-AF74-5C45-9833-66383D147E67}">
      <dgm:prSet/>
      <dgm:spPr/>
      <dgm:t>
        <a:bodyPr/>
        <a:lstStyle/>
        <a:p>
          <a:endParaRPr lang="en-US"/>
        </a:p>
      </dgm:t>
    </dgm:pt>
    <dgm:pt modelId="{C1540DF7-28C3-B743-841E-A370C11F1043}">
      <dgm:prSet phldrT="[Text]"/>
      <dgm:spPr>
        <a:solidFill>
          <a:schemeClr val="accent6"/>
        </a:solidFill>
        <a:ln>
          <a:noFill/>
        </a:ln>
      </dgm:spPr>
      <dgm:t>
        <a:bodyPr/>
        <a:lstStyle/>
        <a:p>
          <a:r>
            <a:rPr lang="en-US" b="1" dirty="0">
              <a:ln>
                <a:noFill/>
              </a:ln>
              <a:latin typeface="Rockwell"/>
              <a:cs typeface="Rockwell"/>
            </a:rPr>
            <a:t>For which families is Tier 3 sufficient?</a:t>
          </a:r>
        </a:p>
      </dgm:t>
    </dgm:pt>
    <dgm:pt modelId="{0CD58810-B9CE-6A41-BFE4-EDD3EB38D7D5}" type="parTrans" cxnId="{7FB194DB-6A7D-0740-98C1-52BA95FD3323}">
      <dgm:prSet/>
      <dgm:spPr/>
      <dgm:t>
        <a:bodyPr/>
        <a:lstStyle/>
        <a:p>
          <a:endParaRPr lang="en-US"/>
        </a:p>
      </dgm:t>
    </dgm:pt>
    <dgm:pt modelId="{896CA18B-7B3F-B148-B38F-BF7AF09E9DFB}" type="sibTrans" cxnId="{7FB194DB-6A7D-0740-98C1-52BA95FD3323}">
      <dgm:prSet/>
      <dgm:spPr/>
      <dgm:t>
        <a:bodyPr/>
        <a:lstStyle/>
        <a:p>
          <a:endParaRPr lang="en-US"/>
        </a:p>
      </dgm:t>
    </dgm:pt>
    <dgm:pt modelId="{DBB6B8AA-5E05-444E-81D6-48831243E445}">
      <dgm:prSet phldrT="[Text]"/>
      <dgm:spPr>
        <a:solidFill>
          <a:schemeClr val="bg1">
            <a:lumMod val="85000"/>
            <a:alpha val="90000"/>
          </a:schemeClr>
        </a:solidFill>
        <a:ln>
          <a:noFill/>
        </a:ln>
      </dgm:spPr>
      <dgm:t>
        <a:bodyPr/>
        <a:lstStyle/>
        <a:p>
          <a:r>
            <a:rPr lang="en-US" altLang="en-US">
              <a:latin typeface="Gill Sans MT"/>
              <a:cs typeface="Gill Sans MT"/>
            </a:rPr>
            <a:t>Families who feel hopeless because of the barriers they face. </a:t>
          </a:r>
          <a:endParaRPr lang="en-US" b="0" dirty="0">
            <a:solidFill>
              <a:srgbClr val="144056"/>
            </a:solidFill>
            <a:latin typeface="Gill Sans MT"/>
            <a:cs typeface="Gill Sans MT"/>
          </a:endParaRPr>
        </a:p>
      </dgm:t>
    </dgm:pt>
    <dgm:pt modelId="{2E9BBA64-381E-994C-B8A3-1FA3BDA9BDAC}" type="parTrans" cxnId="{5EDF77EC-7544-5A41-A4D5-7157295F9E7D}">
      <dgm:prSet/>
      <dgm:spPr/>
      <dgm:t>
        <a:bodyPr/>
        <a:lstStyle/>
        <a:p>
          <a:endParaRPr lang="en-US"/>
        </a:p>
      </dgm:t>
    </dgm:pt>
    <dgm:pt modelId="{4C96AB39-CEEF-9B40-B872-D6102944472C}" type="sibTrans" cxnId="{5EDF77EC-7544-5A41-A4D5-7157295F9E7D}">
      <dgm:prSet/>
      <dgm:spPr/>
      <dgm:t>
        <a:bodyPr/>
        <a:lstStyle/>
        <a:p>
          <a:endParaRPr lang="en-US"/>
        </a:p>
      </dgm:t>
    </dgm:pt>
    <dgm:pt modelId="{37E7C01A-B6CF-0648-8F4A-317F6869B82F}">
      <dgm:prSet phldrT="[Text]"/>
      <dgm:spPr>
        <a:solidFill>
          <a:schemeClr val="bg1">
            <a:lumMod val="85000"/>
            <a:alpha val="90000"/>
          </a:schemeClr>
        </a:solidFill>
        <a:ln>
          <a:noFill/>
        </a:ln>
      </dgm:spPr>
      <dgm:t>
        <a:bodyPr/>
        <a:lstStyle/>
        <a:p>
          <a:endParaRPr lang="en-US" dirty="0">
            <a:solidFill>
              <a:srgbClr val="144056"/>
            </a:solidFill>
            <a:latin typeface="Gill Sans MT"/>
            <a:cs typeface="Gill Sans MT"/>
          </a:endParaRPr>
        </a:p>
      </dgm:t>
    </dgm:pt>
    <dgm:pt modelId="{A2010CF7-7F23-9C4B-96FE-198FBA749DC2}" type="parTrans" cxnId="{7FBFC666-ECFB-E44A-8E84-ED0749EA6BFD}">
      <dgm:prSet/>
      <dgm:spPr/>
      <dgm:t>
        <a:bodyPr/>
        <a:lstStyle/>
        <a:p>
          <a:endParaRPr lang="en-US"/>
        </a:p>
      </dgm:t>
    </dgm:pt>
    <dgm:pt modelId="{25E43DD2-5F7A-A141-AB8C-3438D00B7E15}" type="sibTrans" cxnId="{7FBFC666-ECFB-E44A-8E84-ED0749EA6BFD}">
      <dgm:prSet/>
      <dgm:spPr/>
      <dgm:t>
        <a:bodyPr/>
        <a:lstStyle/>
        <a:p>
          <a:endParaRPr lang="en-US"/>
        </a:p>
      </dgm:t>
    </dgm:pt>
    <dgm:pt modelId="{FE0F4F8F-4962-4440-8F9A-ECBB2886716E}">
      <dgm:prSet/>
      <dgm:spPr/>
      <dgm:t>
        <a:bodyPr/>
        <a:lstStyle/>
        <a:p>
          <a:r>
            <a:rPr lang="en-US" dirty="0">
              <a:latin typeface="Gill Sans MT"/>
              <a:cs typeface="Gill Sans MT"/>
            </a:rPr>
            <a:t>Already involved in the system (child welfare, juvenile or criminal justice).</a:t>
          </a:r>
        </a:p>
      </dgm:t>
    </dgm:pt>
    <dgm:pt modelId="{5DD12DD0-7C85-9149-9553-3D2B945D60A7}" type="parTrans" cxnId="{8AEBBB58-B649-7949-BF0C-A2CDFBF8B472}">
      <dgm:prSet/>
      <dgm:spPr/>
      <dgm:t>
        <a:bodyPr/>
        <a:lstStyle/>
        <a:p>
          <a:endParaRPr lang="en-US"/>
        </a:p>
      </dgm:t>
    </dgm:pt>
    <dgm:pt modelId="{4330AD9B-2AF3-CC45-A013-33EE2804996C}" type="sibTrans" cxnId="{8AEBBB58-B649-7949-BF0C-A2CDFBF8B472}">
      <dgm:prSet/>
      <dgm:spPr/>
      <dgm:t>
        <a:bodyPr/>
        <a:lstStyle/>
        <a:p>
          <a:endParaRPr lang="en-US"/>
        </a:p>
      </dgm:t>
    </dgm:pt>
    <dgm:pt modelId="{0C98BBBA-7811-4241-9243-92400D7873E3}">
      <dgm:prSet/>
      <dgm:spPr/>
      <dgm:t>
        <a:bodyPr/>
        <a:lstStyle/>
        <a:p>
          <a:r>
            <a:rPr lang="en-US" altLang="en-US">
              <a:latin typeface="Gill Sans MT"/>
              <a:cs typeface="Gill Sans MT"/>
            </a:rPr>
            <a:t>Families who are unable to experience success without intervention.</a:t>
          </a:r>
          <a:endParaRPr lang="en-US" altLang="en-US" dirty="0">
            <a:latin typeface="Gill Sans MT"/>
            <a:cs typeface="Gill Sans MT"/>
          </a:endParaRPr>
        </a:p>
      </dgm:t>
    </dgm:pt>
    <dgm:pt modelId="{9BAF8A50-2C44-7144-898D-79961817B4F9}" type="parTrans" cxnId="{A192B9CA-E8C7-BA4C-9B77-AE35590249EF}">
      <dgm:prSet/>
      <dgm:spPr/>
      <dgm:t>
        <a:bodyPr/>
        <a:lstStyle/>
        <a:p>
          <a:endParaRPr lang="en-US"/>
        </a:p>
      </dgm:t>
    </dgm:pt>
    <dgm:pt modelId="{0B327223-2628-924F-8E9C-25FE15075DE0}" type="sibTrans" cxnId="{A192B9CA-E8C7-BA4C-9B77-AE35590249EF}">
      <dgm:prSet/>
      <dgm:spPr/>
      <dgm:t>
        <a:bodyPr/>
        <a:lstStyle/>
        <a:p>
          <a:endParaRPr lang="en-US"/>
        </a:p>
      </dgm:t>
    </dgm:pt>
    <dgm:pt modelId="{CCB29B60-DB3E-BE43-A787-DAFE23381CFD}">
      <dgm:prSet/>
      <dgm:spPr/>
      <dgm:t>
        <a:bodyPr/>
        <a:lstStyle/>
        <a:p>
          <a:r>
            <a:rPr lang="en-US" altLang="en-US">
              <a:latin typeface="Gill Sans MT"/>
              <a:cs typeface="Gill Sans MT"/>
            </a:rPr>
            <a:t>Families who have a negative relationship with school.</a:t>
          </a:r>
          <a:endParaRPr lang="en-US" altLang="en-US" dirty="0">
            <a:latin typeface="Gill Sans MT"/>
            <a:cs typeface="Gill Sans MT"/>
          </a:endParaRPr>
        </a:p>
      </dgm:t>
    </dgm:pt>
    <dgm:pt modelId="{BD88BF0E-E225-244C-AF36-842B47458631}" type="parTrans" cxnId="{ED8B85F6-09F6-D14D-B313-C396C3889E42}">
      <dgm:prSet/>
      <dgm:spPr/>
      <dgm:t>
        <a:bodyPr/>
        <a:lstStyle/>
        <a:p>
          <a:endParaRPr lang="en-US"/>
        </a:p>
      </dgm:t>
    </dgm:pt>
    <dgm:pt modelId="{CCA88B05-67CA-204A-A1FB-DBB98E9C5520}" type="sibTrans" cxnId="{ED8B85F6-09F6-D14D-B313-C396C3889E42}">
      <dgm:prSet/>
      <dgm:spPr/>
      <dgm:t>
        <a:bodyPr/>
        <a:lstStyle/>
        <a:p>
          <a:endParaRPr lang="en-US"/>
        </a:p>
      </dgm:t>
    </dgm:pt>
    <dgm:pt modelId="{9E3F2B9C-0B20-1F43-A218-663914D6007E}">
      <dgm:prSet/>
      <dgm:spPr/>
      <dgm:t>
        <a:bodyPr/>
        <a:lstStyle/>
        <a:p>
          <a:r>
            <a:rPr lang="en-US" altLang="en-US" dirty="0">
              <a:latin typeface="Gill Sans MT"/>
              <a:cs typeface="Gill Sans MT"/>
            </a:rPr>
            <a:t>Families who require ongoing support for sustained success. </a:t>
          </a:r>
        </a:p>
      </dgm:t>
    </dgm:pt>
    <dgm:pt modelId="{3597E67F-7A16-1940-816C-68C8F3DEBBE7}" type="parTrans" cxnId="{6209700C-2905-C547-890B-0E8F9B959C74}">
      <dgm:prSet/>
      <dgm:spPr/>
      <dgm:t>
        <a:bodyPr/>
        <a:lstStyle/>
        <a:p>
          <a:endParaRPr lang="en-US"/>
        </a:p>
      </dgm:t>
    </dgm:pt>
    <dgm:pt modelId="{2F878AF4-79DA-4A42-A55B-576BD57A933F}" type="sibTrans" cxnId="{6209700C-2905-C547-890B-0E8F9B959C74}">
      <dgm:prSet/>
      <dgm:spPr/>
      <dgm:t>
        <a:bodyPr/>
        <a:lstStyle/>
        <a:p>
          <a:endParaRPr lang="en-US"/>
        </a:p>
      </dgm:t>
    </dgm:pt>
    <dgm:pt modelId="{CB8E8C72-8DFC-CA4A-8B17-3E122CE259F8}" type="pres">
      <dgm:prSet presAssocID="{3EF941B4-A180-4042-AACF-6438BF92077A}" presName="Name0" presStyleCnt="0">
        <dgm:presLayoutVars>
          <dgm:dir/>
          <dgm:animLvl val="lvl"/>
          <dgm:resizeHandles val="exact"/>
        </dgm:presLayoutVars>
      </dgm:prSet>
      <dgm:spPr/>
      <dgm:t>
        <a:bodyPr/>
        <a:lstStyle/>
        <a:p>
          <a:endParaRPr lang="en-US"/>
        </a:p>
      </dgm:t>
    </dgm:pt>
    <dgm:pt modelId="{A2ACE30B-758F-A94E-9065-17D7A0514171}" type="pres">
      <dgm:prSet presAssocID="{0D73993E-DFB2-8748-9FFF-308EE65645F5}" presName="composite" presStyleCnt="0"/>
      <dgm:spPr/>
    </dgm:pt>
    <dgm:pt modelId="{05EDE430-2924-1A4E-BD46-4B65A7E6C527}" type="pres">
      <dgm:prSet presAssocID="{0D73993E-DFB2-8748-9FFF-308EE65645F5}" presName="parTx" presStyleLbl="alignNode1" presStyleIdx="0" presStyleCnt="3">
        <dgm:presLayoutVars>
          <dgm:chMax val="0"/>
          <dgm:chPref val="0"/>
          <dgm:bulletEnabled val="1"/>
        </dgm:presLayoutVars>
      </dgm:prSet>
      <dgm:spPr/>
      <dgm:t>
        <a:bodyPr/>
        <a:lstStyle/>
        <a:p>
          <a:endParaRPr lang="en-US"/>
        </a:p>
      </dgm:t>
    </dgm:pt>
    <dgm:pt modelId="{528CB535-E440-5B47-8D72-62C932DFCDED}" type="pres">
      <dgm:prSet presAssocID="{0D73993E-DFB2-8748-9FFF-308EE65645F5}" presName="desTx" presStyleLbl="alignAccFollowNode1" presStyleIdx="0" presStyleCnt="3">
        <dgm:presLayoutVars>
          <dgm:bulletEnabled val="1"/>
        </dgm:presLayoutVars>
      </dgm:prSet>
      <dgm:spPr/>
      <dgm:t>
        <a:bodyPr/>
        <a:lstStyle/>
        <a:p>
          <a:endParaRPr lang="en-US"/>
        </a:p>
      </dgm:t>
    </dgm:pt>
    <dgm:pt modelId="{552FE5A3-88F6-324B-92BD-983EDD6DBF28}" type="pres">
      <dgm:prSet presAssocID="{3EBCB844-D25C-4C4C-BE4D-70C7D35DCBA3}" presName="space" presStyleCnt="0"/>
      <dgm:spPr/>
    </dgm:pt>
    <dgm:pt modelId="{853F2D1D-EA97-9641-8DCE-DA1576603FE1}" type="pres">
      <dgm:prSet presAssocID="{87A49563-B4EF-2A4C-8A4B-706C3FD43D5D}" presName="composite" presStyleCnt="0"/>
      <dgm:spPr/>
    </dgm:pt>
    <dgm:pt modelId="{A1335879-9AF5-9547-8444-225B9606D53B}" type="pres">
      <dgm:prSet presAssocID="{87A49563-B4EF-2A4C-8A4B-706C3FD43D5D}" presName="parTx" presStyleLbl="alignNode1" presStyleIdx="1" presStyleCnt="3" custLinFactNeighborX="-1114" custLinFactNeighborY="-788">
        <dgm:presLayoutVars>
          <dgm:chMax val="0"/>
          <dgm:chPref val="0"/>
          <dgm:bulletEnabled val="1"/>
        </dgm:presLayoutVars>
      </dgm:prSet>
      <dgm:spPr/>
      <dgm:t>
        <a:bodyPr/>
        <a:lstStyle/>
        <a:p>
          <a:endParaRPr lang="en-US"/>
        </a:p>
      </dgm:t>
    </dgm:pt>
    <dgm:pt modelId="{901A9F2C-19B2-BB47-A35E-72A33582A851}" type="pres">
      <dgm:prSet presAssocID="{87A49563-B4EF-2A4C-8A4B-706C3FD43D5D}" presName="desTx" presStyleLbl="alignAccFollowNode1" presStyleIdx="1" presStyleCnt="3" custLinFactNeighborX="-1083">
        <dgm:presLayoutVars>
          <dgm:bulletEnabled val="1"/>
        </dgm:presLayoutVars>
      </dgm:prSet>
      <dgm:spPr/>
      <dgm:t>
        <a:bodyPr/>
        <a:lstStyle/>
        <a:p>
          <a:endParaRPr lang="en-US"/>
        </a:p>
      </dgm:t>
    </dgm:pt>
    <dgm:pt modelId="{177AAD9A-F785-E44E-81F2-1BC945BA4FDA}" type="pres">
      <dgm:prSet presAssocID="{52D3C088-79FC-7342-B99B-09E910D9E983}" presName="space" presStyleCnt="0"/>
      <dgm:spPr/>
    </dgm:pt>
    <dgm:pt modelId="{91C47A94-64BE-6644-8B2D-4FE873905174}" type="pres">
      <dgm:prSet presAssocID="{C1540DF7-28C3-B743-841E-A370C11F1043}" presName="composite" presStyleCnt="0"/>
      <dgm:spPr/>
    </dgm:pt>
    <dgm:pt modelId="{7783D475-4A91-5541-987C-EB1914ED9490}" type="pres">
      <dgm:prSet presAssocID="{C1540DF7-28C3-B743-841E-A370C11F1043}" presName="parTx" presStyleLbl="alignNode1" presStyleIdx="2" presStyleCnt="3">
        <dgm:presLayoutVars>
          <dgm:chMax val="0"/>
          <dgm:chPref val="0"/>
          <dgm:bulletEnabled val="1"/>
        </dgm:presLayoutVars>
      </dgm:prSet>
      <dgm:spPr/>
      <dgm:t>
        <a:bodyPr/>
        <a:lstStyle/>
        <a:p>
          <a:endParaRPr lang="en-US"/>
        </a:p>
      </dgm:t>
    </dgm:pt>
    <dgm:pt modelId="{B4013F42-D161-0E45-890C-54B80907D042}" type="pres">
      <dgm:prSet presAssocID="{C1540DF7-28C3-B743-841E-A370C11F1043}" presName="desTx" presStyleLbl="alignAccFollowNode1" presStyleIdx="2" presStyleCnt="3" custLinFactNeighborY="519">
        <dgm:presLayoutVars>
          <dgm:bulletEnabled val="1"/>
        </dgm:presLayoutVars>
      </dgm:prSet>
      <dgm:spPr/>
      <dgm:t>
        <a:bodyPr/>
        <a:lstStyle/>
        <a:p>
          <a:endParaRPr lang="en-US"/>
        </a:p>
      </dgm:t>
    </dgm:pt>
  </dgm:ptLst>
  <dgm:cxnLst>
    <dgm:cxn modelId="{78CEF6BA-0D3C-A04A-AA6C-2905B15A67FD}" type="presOf" srcId="{0F75E24C-1473-2E41-835B-F428504E154D}" destId="{901A9F2C-19B2-BB47-A35E-72A33582A851}" srcOrd="0" destOrd="0" presId="urn:microsoft.com/office/officeart/2005/8/layout/hList1"/>
    <dgm:cxn modelId="{6209700C-2905-C547-890B-0E8F9B959C74}" srcId="{C1540DF7-28C3-B743-841E-A370C11F1043}" destId="{9E3F2B9C-0B20-1F43-A218-663914D6007E}" srcOrd="3" destOrd="0" parTransId="{3597E67F-7A16-1940-816C-68C8F3DEBBE7}" sibTransId="{2F878AF4-79DA-4A42-A55B-576BD57A933F}"/>
    <dgm:cxn modelId="{A192B9CA-E8C7-BA4C-9B77-AE35590249EF}" srcId="{C1540DF7-28C3-B743-841E-A370C11F1043}" destId="{0C98BBBA-7811-4241-9243-92400D7873E3}" srcOrd="1" destOrd="0" parTransId="{9BAF8A50-2C44-7144-898D-79961817B4F9}" sibTransId="{0B327223-2628-924F-8E9C-25FE15075DE0}"/>
    <dgm:cxn modelId="{FF37563B-93E4-1E41-9D21-9DEF205C57DF}" type="presOf" srcId="{37E7C01A-B6CF-0648-8F4A-317F6869B82F}" destId="{901A9F2C-19B2-BB47-A35E-72A33582A851}" srcOrd="0" destOrd="2" presId="urn:microsoft.com/office/officeart/2005/8/layout/hList1"/>
    <dgm:cxn modelId="{5EDF77EC-7544-5A41-A4D5-7157295F9E7D}" srcId="{C1540DF7-28C3-B743-841E-A370C11F1043}" destId="{DBB6B8AA-5E05-444E-81D6-48831243E445}" srcOrd="0" destOrd="0" parTransId="{2E9BBA64-381E-994C-B8A3-1FA3BDA9BDAC}" sibTransId="{4C96AB39-CEEF-9B40-B872-D6102944472C}"/>
    <dgm:cxn modelId="{F9E0F2CA-AF74-5C45-9833-66383D147E67}" srcId="{87A49563-B4EF-2A4C-8A4B-706C3FD43D5D}" destId="{0F75E24C-1473-2E41-835B-F428504E154D}" srcOrd="0" destOrd="0" parTransId="{42F797DB-1A09-F84D-AA82-49B022C647EA}" sibTransId="{B35EBA5C-43C2-474D-B9D4-929B70CB14F7}"/>
    <dgm:cxn modelId="{DD22183B-DE3F-4540-B469-8630AFEA0EEF}" type="presOf" srcId="{9E3F2B9C-0B20-1F43-A218-663914D6007E}" destId="{B4013F42-D161-0E45-890C-54B80907D042}" srcOrd="0" destOrd="3" presId="urn:microsoft.com/office/officeart/2005/8/layout/hList1"/>
    <dgm:cxn modelId="{C66A56B1-8CAE-2C4E-BB15-904A252011B8}" type="presOf" srcId="{DBB6B8AA-5E05-444E-81D6-48831243E445}" destId="{B4013F42-D161-0E45-890C-54B80907D042}" srcOrd="0" destOrd="0" presId="urn:microsoft.com/office/officeart/2005/8/layout/hList1"/>
    <dgm:cxn modelId="{7FBFC666-ECFB-E44A-8E84-ED0749EA6BFD}" srcId="{87A49563-B4EF-2A4C-8A4B-706C3FD43D5D}" destId="{37E7C01A-B6CF-0648-8F4A-317F6869B82F}" srcOrd="2" destOrd="0" parTransId="{A2010CF7-7F23-9C4B-96FE-198FBA749DC2}" sibTransId="{25E43DD2-5F7A-A141-AB8C-3438D00B7E15}"/>
    <dgm:cxn modelId="{C8DAE963-74D2-F441-AB5D-5C38EF76667A}" srcId="{0D73993E-DFB2-8748-9FFF-308EE65645F5}" destId="{BCD8DFD1-1E72-084B-A4B1-8650A807721C}" srcOrd="0" destOrd="0" parTransId="{348A6E97-5D73-C140-A565-35F62F4A6FBC}" sibTransId="{E418C408-42F0-2149-AD73-1922A124BC01}"/>
    <dgm:cxn modelId="{4C4890E5-0C73-3C4A-A5A6-AFDDDD9126C8}" srcId="{3EF941B4-A180-4042-AACF-6438BF92077A}" destId="{0D73993E-DFB2-8748-9FFF-308EE65645F5}" srcOrd="0" destOrd="0" parTransId="{2CCB204B-6305-054E-A64A-355502C2ED5B}" sibTransId="{3EBCB844-D25C-4C4C-BE4D-70C7D35DCBA3}"/>
    <dgm:cxn modelId="{ACE80CCC-652B-2A4B-AFD5-3AD6977666AB}" type="presOf" srcId="{3EF941B4-A180-4042-AACF-6438BF92077A}" destId="{CB8E8C72-8DFC-CA4A-8B17-3E122CE259F8}" srcOrd="0" destOrd="0" presId="urn:microsoft.com/office/officeart/2005/8/layout/hList1"/>
    <dgm:cxn modelId="{ED8B85F6-09F6-D14D-B313-C396C3889E42}" srcId="{C1540DF7-28C3-B743-841E-A370C11F1043}" destId="{CCB29B60-DB3E-BE43-A787-DAFE23381CFD}" srcOrd="2" destOrd="0" parTransId="{BD88BF0E-E225-244C-AF36-842B47458631}" sibTransId="{CCA88B05-67CA-204A-A1FB-DBB98E9C5520}"/>
    <dgm:cxn modelId="{7FB194DB-6A7D-0740-98C1-52BA95FD3323}" srcId="{3EF941B4-A180-4042-AACF-6438BF92077A}" destId="{C1540DF7-28C3-B743-841E-A370C11F1043}" srcOrd="2" destOrd="0" parTransId="{0CD58810-B9CE-6A41-BFE4-EDD3EB38D7D5}" sibTransId="{896CA18B-7B3F-B148-B38F-BF7AF09E9DFB}"/>
    <dgm:cxn modelId="{F80B1FE4-470A-434B-9AE3-D151562AB009}" type="presOf" srcId="{FE0F4F8F-4962-4440-8F9A-ECBB2886716E}" destId="{901A9F2C-19B2-BB47-A35E-72A33582A851}" srcOrd="0" destOrd="1" presId="urn:microsoft.com/office/officeart/2005/8/layout/hList1"/>
    <dgm:cxn modelId="{E6A2BE9E-B2AB-C242-B67D-90525C23E087}" type="presOf" srcId="{C1540DF7-28C3-B743-841E-A370C11F1043}" destId="{7783D475-4A91-5541-987C-EB1914ED9490}" srcOrd="0" destOrd="0" presId="urn:microsoft.com/office/officeart/2005/8/layout/hList1"/>
    <dgm:cxn modelId="{C1EA29FB-4D54-F84F-96E3-31A4913998A4}" srcId="{3EF941B4-A180-4042-AACF-6438BF92077A}" destId="{87A49563-B4EF-2A4C-8A4B-706C3FD43D5D}" srcOrd="1" destOrd="0" parTransId="{06C42E16-9FD2-3E48-81B8-A43B0A28284E}" sibTransId="{52D3C088-79FC-7342-B99B-09E910D9E983}"/>
    <dgm:cxn modelId="{71C794A6-1D50-334B-8A2B-0E6763C553AE}" type="presOf" srcId="{0C98BBBA-7811-4241-9243-92400D7873E3}" destId="{B4013F42-D161-0E45-890C-54B80907D042}" srcOrd="0" destOrd="1" presId="urn:microsoft.com/office/officeart/2005/8/layout/hList1"/>
    <dgm:cxn modelId="{6A13D7B2-7B63-6442-A4D4-58C1EB930244}" type="presOf" srcId="{CCB29B60-DB3E-BE43-A787-DAFE23381CFD}" destId="{B4013F42-D161-0E45-890C-54B80907D042}" srcOrd="0" destOrd="2" presId="urn:microsoft.com/office/officeart/2005/8/layout/hList1"/>
    <dgm:cxn modelId="{BA1F55B0-A4E4-E74E-8C5C-BBEACD1BF965}" type="presOf" srcId="{0D73993E-DFB2-8748-9FFF-308EE65645F5}" destId="{05EDE430-2924-1A4E-BD46-4B65A7E6C527}" srcOrd="0" destOrd="0" presId="urn:microsoft.com/office/officeart/2005/8/layout/hList1"/>
    <dgm:cxn modelId="{556F23E7-9564-464E-A18D-04685929E6D9}" type="presOf" srcId="{87A49563-B4EF-2A4C-8A4B-706C3FD43D5D}" destId="{A1335879-9AF5-9547-8444-225B9606D53B}" srcOrd="0" destOrd="0" presId="urn:microsoft.com/office/officeart/2005/8/layout/hList1"/>
    <dgm:cxn modelId="{8AEBBB58-B649-7949-BF0C-A2CDFBF8B472}" srcId="{87A49563-B4EF-2A4C-8A4B-706C3FD43D5D}" destId="{FE0F4F8F-4962-4440-8F9A-ECBB2886716E}" srcOrd="1" destOrd="0" parTransId="{5DD12DD0-7C85-9149-9553-3D2B945D60A7}" sibTransId="{4330AD9B-2AF3-CC45-A013-33EE2804996C}"/>
    <dgm:cxn modelId="{66CEC373-F80A-DC45-AC79-04CF04626A21}" type="presOf" srcId="{BCD8DFD1-1E72-084B-A4B1-8650A807721C}" destId="{528CB535-E440-5B47-8D72-62C932DFCDED}" srcOrd="0" destOrd="0" presId="urn:microsoft.com/office/officeart/2005/8/layout/hList1"/>
    <dgm:cxn modelId="{365A2263-EFBC-3A4B-ABB8-B5BB88927388}" type="presParOf" srcId="{CB8E8C72-8DFC-CA4A-8B17-3E122CE259F8}" destId="{A2ACE30B-758F-A94E-9065-17D7A0514171}" srcOrd="0" destOrd="0" presId="urn:microsoft.com/office/officeart/2005/8/layout/hList1"/>
    <dgm:cxn modelId="{6ADC754E-C635-9A45-88DC-4D8E518D62D8}" type="presParOf" srcId="{A2ACE30B-758F-A94E-9065-17D7A0514171}" destId="{05EDE430-2924-1A4E-BD46-4B65A7E6C527}" srcOrd="0" destOrd="0" presId="urn:microsoft.com/office/officeart/2005/8/layout/hList1"/>
    <dgm:cxn modelId="{D5F9BA7B-D146-4042-AA7A-3F7D2E4716EC}" type="presParOf" srcId="{A2ACE30B-758F-A94E-9065-17D7A0514171}" destId="{528CB535-E440-5B47-8D72-62C932DFCDED}" srcOrd="1" destOrd="0" presId="urn:microsoft.com/office/officeart/2005/8/layout/hList1"/>
    <dgm:cxn modelId="{F517FC0A-ECE3-384C-A65C-7F0E91CEA32C}" type="presParOf" srcId="{CB8E8C72-8DFC-CA4A-8B17-3E122CE259F8}" destId="{552FE5A3-88F6-324B-92BD-983EDD6DBF28}" srcOrd="1" destOrd="0" presId="urn:microsoft.com/office/officeart/2005/8/layout/hList1"/>
    <dgm:cxn modelId="{7741AC30-EC53-8F46-8F02-DEB9477C32E4}" type="presParOf" srcId="{CB8E8C72-8DFC-CA4A-8B17-3E122CE259F8}" destId="{853F2D1D-EA97-9641-8DCE-DA1576603FE1}" srcOrd="2" destOrd="0" presId="urn:microsoft.com/office/officeart/2005/8/layout/hList1"/>
    <dgm:cxn modelId="{33A8AFE2-5DD3-1543-99E5-DCCA1FEE372F}" type="presParOf" srcId="{853F2D1D-EA97-9641-8DCE-DA1576603FE1}" destId="{A1335879-9AF5-9547-8444-225B9606D53B}" srcOrd="0" destOrd="0" presId="urn:microsoft.com/office/officeart/2005/8/layout/hList1"/>
    <dgm:cxn modelId="{A76E6404-C445-7240-92D2-A63A9E92D975}" type="presParOf" srcId="{853F2D1D-EA97-9641-8DCE-DA1576603FE1}" destId="{901A9F2C-19B2-BB47-A35E-72A33582A851}" srcOrd="1" destOrd="0" presId="urn:microsoft.com/office/officeart/2005/8/layout/hList1"/>
    <dgm:cxn modelId="{E1E26BA0-1A8D-024B-A0BF-7FF31178AC91}" type="presParOf" srcId="{CB8E8C72-8DFC-CA4A-8B17-3E122CE259F8}" destId="{177AAD9A-F785-E44E-81F2-1BC945BA4FDA}" srcOrd="3" destOrd="0" presId="urn:microsoft.com/office/officeart/2005/8/layout/hList1"/>
    <dgm:cxn modelId="{2DF69911-9AF3-A042-AAEA-CB52C86E3331}" type="presParOf" srcId="{CB8E8C72-8DFC-CA4A-8B17-3E122CE259F8}" destId="{91C47A94-64BE-6644-8B2D-4FE873905174}" srcOrd="4" destOrd="0" presId="urn:microsoft.com/office/officeart/2005/8/layout/hList1"/>
    <dgm:cxn modelId="{AA184471-AB33-974E-8BA3-E19E50F9BA48}" type="presParOf" srcId="{91C47A94-64BE-6644-8B2D-4FE873905174}" destId="{7783D475-4A91-5541-987C-EB1914ED9490}" srcOrd="0" destOrd="0" presId="urn:microsoft.com/office/officeart/2005/8/layout/hList1"/>
    <dgm:cxn modelId="{D2501CA7-2E66-8641-BDAE-FED35932567D}" type="presParOf" srcId="{91C47A94-64BE-6644-8B2D-4FE873905174}" destId="{B4013F42-D161-0E45-890C-54B80907D04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7D796B-01B4-3C4A-AB72-F0DC2988C200}" type="doc">
      <dgm:prSet loTypeId="urn:microsoft.com/office/officeart/2005/8/layout/cycle2" loCatId="pyramid" qsTypeId="urn:microsoft.com/office/officeart/2005/8/quickstyle/simple4" qsCatId="simple" csTypeId="urn:microsoft.com/office/officeart/2005/8/colors/accent1_2" csCatId="accent1" phldr="1"/>
      <dgm:spPr/>
      <dgm:t>
        <a:bodyPr/>
        <a:lstStyle/>
        <a:p>
          <a:endParaRPr lang="en-US"/>
        </a:p>
      </dgm:t>
    </dgm:pt>
    <dgm:pt modelId="{F604F43A-C306-884C-A350-CF2E3B976EB2}">
      <dgm:prSet phldrT="[Text]"/>
      <dgm:spPr>
        <a:solidFill>
          <a:srgbClr val="1B637A"/>
        </a:solidFill>
      </dgm:spPr>
      <dgm:t>
        <a:bodyPr/>
        <a:lstStyle/>
        <a:p>
          <a:r>
            <a:rPr lang="en-US" dirty="0"/>
            <a:t>Locality A</a:t>
          </a:r>
        </a:p>
      </dgm:t>
    </dgm:pt>
    <dgm:pt modelId="{A61A8AE6-99D1-694A-B2E8-661EE46B2EC7}" type="parTrans" cxnId="{DD1107AE-AB03-664F-AA71-0C6F7E29ABF2}">
      <dgm:prSet/>
      <dgm:spPr/>
      <dgm:t>
        <a:bodyPr/>
        <a:lstStyle/>
        <a:p>
          <a:endParaRPr lang="en-US"/>
        </a:p>
      </dgm:t>
    </dgm:pt>
    <dgm:pt modelId="{552905A0-FBCC-4041-8419-570DF3D951D4}" type="sibTrans" cxnId="{DD1107AE-AB03-664F-AA71-0C6F7E29ABF2}">
      <dgm:prSet/>
      <dgm:spPr/>
      <dgm:t>
        <a:bodyPr/>
        <a:lstStyle/>
        <a:p>
          <a:endParaRPr lang="en-US"/>
        </a:p>
      </dgm:t>
    </dgm:pt>
    <dgm:pt modelId="{26E1E8BC-6D45-C548-A8FC-CC076DF45B5B}">
      <dgm:prSet phldrT="[Text]"/>
      <dgm:spPr>
        <a:solidFill>
          <a:srgbClr val="1B637A"/>
        </a:solidFill>
      </dgm:spPr>
      <dgm:t>
        <a:bodyPr/>
        <a:lstStyle/>
        <a:p>
          <a:r>
            <a:rPr lang="en-US" dirty="0"/>
            <a:t>Locality B</a:t>
          </a:r>
        </a:p>
      </dgm:t>
    </dgm:pt>
    <dgm:pt modelId="{61FB7024-587D-294D-AE4E-2BA0A58F5230}" type="parTrans" cxnId="{AB236A94-E618-2F45-916C-A18FCD6C1D35}">
      <dgm:prSet/>
      <dgm:spPr/>
      <dgm:t>
        <a:bodyPr/>
        <a:lstStyle/>
        <a:p>
          <a:endParaRPr lang="en-US"/>
        </a:p>
      </dgm:t>
    </dgm:pt>
    <dgm:pt modelId="{8B02098E-F55A-1C41-A6B6-4962CEB1DFA7}" type="sibTrans" cxnId="{AB236A94-E618-2F45-916C-A18FCD6C1D35}">
      <dgm:prSet/>
      <dgm:spPr/>
      <dgm:t>
        <a:bodyPr/>
        <a:lstStyle/>
        <a:p>
          <a:endParaRPr lang="en-US"/>
        </a:p>
      </dgm:t>
    </dgm:pt>
    <dgm:pt modelId="{B29A9776-83FB-6E43-B494-AAF8B9D26BBC}">
      <dgm:prSet phldrT="[Text]"/>
      <dgm:spPr>
        <a:solidFill>
          <a:srgbClr val="1B637A"/>
        </a:solidFill>
      </dgm:spPr>
      <dgm:t>
        <a:bodyPr/>
        <a:lstStyle/>
        <a:p>
          <a:r>
            <a:rPr lang="en-US" dirty="0"/>
            <a:t>Locality C: Early Innovator</a:t>
          </a:r>
        </a:p>
      </dgm:t>
    </dgm:pt>
    <dgm:pt modelId="{60220C6C-D3A8-6441-AC8A-1A4E7EE11E78}" type="parTrans" cxnId="{3F0EE04D-59BC-D44E-A477-380F05B8E5EB}">
      <dgm:prSet/>
      <dgm:spPr/>
      <dgm:t>
        <a:bodyPr/>
        <a:lstStyle/>
        <a:p>
          <a:endParaRPr lang="en-US"/>
        </a:p>
      </dgm:t>
    </dgm:pt>
    <dgm:pt modelId="{ADA3AF60-F895-0045-BCE2-D7670E1588A4}" type="sibTrans" cxnId="{3F0EE04D-59BC-D44E-A477-380F05B8E5EB}">
      <dgm:prSet/>
      <dgm:spPr/>
      <dgm:t>
        <a:bodyPr/>
        <a:lstStyle/>
        <a:p>
          <a:endParaRPr lang="en-US"/>
        </a:p>
      </dgm:t>
    </dgm:pt>
    <dgm:pt modelId="{4313CFCC-31D7-144A-AB73-0321B67CB1DD}">
      <dgm:prSet phldrT="[Text]"/>
      <dgm:spPr>
        <a:solidFill>
          <a:schemeClr val="accent5"/>
        </a:solidFill>
      </dgm:spPr>
      <dgm:t>
        <a:bodyPr/>
        <a:lstStyle/>
        <a:p>
          <a:r>
            <a:rPr lang="en-US" dirty="0"/>
            <a:t>Locality C</a:t>
          </a:r>
        </a:p>
      </dgm:t>
    </dgm:pt>
    <dgm:pt modelId="{ADB54E8A-3815-1D47-8794-6C868BCF662C}" type="parTrans" cxnId="{427DB139-D375-0344-A43F-1F16936A5F9F}">
      <dgm:prSet/>
      <dgm:spPr/>
      <dgm:t>
        <a:bodyPr/>
        <a:lstStyle/>
        <a:p>
          <a:endParaRPr lang="en-US"/>
        </a:p>
      </dgm:t>
    </dgm:pt>
    <dgm:pt modelId="{FBA27B3B-E540-8343-8F2F-A860BC3A9531}" type="sibTrans" cxnId="{427DB139-D375-0344-A43F-1F16936A5F9F}">
      <dgm:prSet/>
      <dgm:spPr/>
      <dgm:t>
        <a:bodyPr/>
        <a:lstStyle/>
        <a:p>
          <a:endParaRPr lang="en-US"/>
        </a:p>
      </dgm:t>
    </dgm:pt>
    <dgm:pt modelId="{97382274-5DB5-4E42-8A88-CE838DFF0293}" type="pres">
      <dgm:prSet presAssocID="{767D796B-01B4-3C4A-AB72-F0DC2988C200}" presName="cycle" presStyleCnt="0">
        <dgm:presLayoutVars>
          <dgm:dir/>
          <dgm:resizeHandles val="exact"/>
        </dgm:presLayoutVars>
      </dgm:prSet>
      <dgm:spPr/>
      <dgm:t>
        <a:bodyPr/>
        <a:lstStyle/>
        <a:p>
          <a:endParaRPr lang="en-US"/>
        </a:p>
      </dgm:t>
    </dgm:pt>
    <dgm:pt modelId="{03B8455D-5F10-7241-B550-C88D8D4F66FC}" type="pres">
      <dgm:prSet presAssocID="{F604F43A-C306-884C-A350-CF2E3B976EB2}" presName="node" presStyleLbl="node1" presStyleIdx="0" presStyleCnt="4" custRadScaleRad="100000" custRadScaleInc="0">
        <dgm:presLayoutVars>
          <dgm:bulletEnabled val="1"/>
        </dgm:presLayoutVars>
      </dgm:prSet>
      <dgm:spPr/>
      <dgm:t>
        <a:bodyPr/>
        <a:lstStyle/>
        <a:p>
          <a:endParaRPr lang="en-US"/>
        </a:p>
      </dgm:t>
    </dgm:pt>
    <dgm:pt modelId="{EDACEFF3-ED38-914F-A5B3-8F43ED946065}" type="pres">
      <dgm:prSet presAssocID="{552905A0-FBCC-4041-8419-570DF3D951D4}" presName="sibTrans" presStyleLbl="sibTrans2D1" presStyleIdx="0" presStyleCnt="4"/>
      <dgm:spPr/>
      <dgm:t>
        <a:bodyPr/>
        <a:lstStyle/>
        <a:p>
          <a:endParaRPr lang="en-US"/>
        </a:p>
      </dgm:t>
    </dgm:pt>
    <dgm:pt modelId="{A7E388DF-B7D8-DB48-B99E-52EF18FEBE6C}" type="pres">
      <dgm:prSet presAssocID="{552905A0-FBCC-4041-8419-570DF3D951D4}" presName="connectorText" presStyleLbl="sibTrans2D1" presStyleIdx="0" presStyleCnt="4"/>
      <dgm:spPr/>
      <dgm:t>
        <a:bodyPr/>
        <a:lstStyle/>
        <a:p>
          <a:endParaRPr lang="en-US"/>
        </a:p>
      </dgm:t>
    </dgm:pt>
    <dgm:pt modelId="{5F8E67A1-D0DE-6D4E-AF08-BEE8607246CE}" type="pres">
      <dgm:prSet presAssocID="{26E1E8BC-6D45-C548-A8FC-CC076DF45B5B}" presName="node" presStyleLbl="node1" presStyleIdx="1" presStyleCnt="4">
        <dgm:presLayoutVars>
          <dgm:bulletEnabled val="1"/>
        </dgm:presLayoutVars>
      </dgm:prSet>
      <dgm:spPr/>
      <dgm:t>
        <a:bodyPr/>
        <a:lstStyle/>
        <a:p>
          <a:endParaRPr lang="en-US"/>
        </a:p>
      </dgm:t>
    </dgm:pt>
    <dgm:pt modelId="{4C77C6A9-E54E-6F43-B53A-5626090A8606}" type="pres">
      <dgm:prSet presAssocID="{8B02098E-F55A-1C41-A6B6-4962CEB1DFA7}" presName="sibTrans" presStyleLbl="sibTrans2D1" presStyleIdx="1" presStyleCnt="4"/>
      <dgm:spPr/>
      <dgm:t>
        <a:bodyPr/>
        <a:lstStyle/>
        <a:p>
          <a:endParaRPr lang="en-US"/>
        </a:p>
      </dgm:t>
    </dgm:pt>
    <dgm:pt modelId="{C6B25838-6583-1240-B25F-D03BBCF3AC5E}" type="pres">
      <dgm:prSet presAssocID="{8B02098E-F55A-1C41-A6B6-4962CEB1DFA7}" presName="connectorText" presStyleLbl="sibTrans2D1" presStyleIdx="1" presStyleCnt="4"/>
      <dgm:spPr/>
      <dgm:t>
        <a:bodyPr/>
        <a:lstStyle/>
        <a:p>
          <a:endParaRPr lang="en-US"/>
        </a:p>
      </dgm:t>
    </dgm:pt>
    <dgm:pt modelId="{A305C960-B72C-8647-88FB-D8B8970AA8E7}" type="pres">
      <dgm:prSet presAssocID="{B29A9776-83FB-6E43-B494-AAF8B9D26BBC}" presName="node" presStyleLbl="node1" presStyleIdx="2" presStyleCnt="4">
        <dgm:presLayoutVars>
          <dgm:bulletEnabled val="1"/>
        </dgm:presLayoutVars>
      </dgm:prSet>
      <dgm:spPr/>
      <dgm:t>
        <a:bodyPr/>
        <a:lstStyle/>
        <a:p>
          <a:endParaRPr lang="en-US"/>
        </a:p>
      </dgm:t>
    </dgm:pt>
    <dgm:pt modelId="{A5670918-C570-3547-9DEA-286CEE77035E}" type="pres">
      <dgm:prSet presAssocID="{ADA3AF60-F895-0045-BCE2-D7670E1588A4}" presName="sibTrans" presStyleLbl="sibTrans2D1" presStyleIdx="2" presStyleCnt="4"/>
      <dgm:spPr/>
      <dgm:t>
        <a:bodyPr/>
        <a:lstStyle/>
        <a:p>
          <a:endParaRPr lang="en-US"/>
        </a:p>
      </dgm:t>
    </dgm:pt>
    <dgm:pt modelId="{0E4B347A-F746-344B-B150-1F96EE8B46CC}" type="pres">
      <dgm:prSet presAssocID="{ADA3AF60-F895-0045-BCE2-D7670E1588A4}" presName="connectorText" presStyleLbl="sibTrans2D1" presStyleIdx="2" presStyleCnt="4"/>
      <dgm:spPr/>
      <dgm:t>
        <a:bodyPr/>
        <a:lstStyle/>
        <a:p>
          <a:endParaRPr lang="en-US"/>
        </a:p>
      </dgm:t>
    </dgm:pt>
    <dgm:pt modelId="{8FC6CAB6-00C1-2C45-974B-85D33BC3725B}" type="pres">
      <dgm:prSet presAssocID="{4313CFCC-31D7-144A-AB73-0321B67CB1DD}" presName="node" presStyleLbl="node1" presStyleIdx="3" presStyleCnt="4">
        <dgm:presLayoutVars>
          <dgm:bulletEnabled val="1"/>
        </dgm:presLayoutVars>
      </dgm:prSet>
      <dgm:spPr/>
      <dgm:t>
        <a:bodyPr/>
        <a:lstStyle/>
        <a:p>
          <a:endParaRPr lang="en-US"/>
        </a:p>
      </dgm:t>
    </dgm:pt>
    <dgm:pt modelId="{D3DAF406-2010-494F-A753-4E2361D45570}" type="pres">
      <dgm:prSet presAssocID="{FBA27B3B-E540-8343-8F2F-A860BC3A9531}" presName="sibTrans" presStyleLbl="sibTrans2D1" presStyleIdx="3" presStyleCnt="4"/>
      <dgm:spPr/>
      <dgm:t>
        <a:bodyPr/>
        <a:lstStyle/>
        <a:p>
          <a:endParaRPr lang="en-US"/>
        </a:p>
      </dgm:t>
    </dgm:pt>
    <dgm:pt modelId="{894D90E0-39FB-F24C-A31C-BC6F917154C1}" type="pres">
      <dgm:prSet presAssocID="{FBA27B3B-E540-8343-8F2F-A860BC3A9531}" presName="connectorText" presStyleLbl="sibTrans2D1" presStyleIdx="3" presStyleCnt="4"/>
      <dgm:spPr/>
      <dgm:t>
        <a:bodyPr/>
        <a:lstStyle/>
        <a:p>
          <a:endParaRPr lang="en-US"/>
        </a:p>
      </dgm:t>
    </dgm:pt>
  </dgm:ptLst>
  <dgm:cxnLst>
    <dgm:cxn modelId="{280981C7-A074-7E47-97D6-C6D91BD6E19D}" type="presOf" srcId="{F604F43A-C306-884C-A350-CF2E3B976EB2}" destId="{03B8455D-5F10-7241-B550-C88D8D4F66FC}" srcOrd="0" destOrd="0" presId="urn:microsoft.com/office/officeart/2005/8/layout/cycle2"/>
    <dgm:cxn modelId="{4EECC2F2-1A12-F644-A537-1CC1DCFE3AD3}" type="presOf" srcId="{ADA3AF60-F895-0045-BCE2-D7670E1588A4}" destId="{0E4B347A-F746-344B-B150-1F96EE8B46CC}" srcOrd="1" destOrd="0" presId="urn:microsoft.com/office/officeart/2005/8/layout/cycle2"/>
    <dgm:cxn modelId="{D7CE5728-FF51-F34C-AB81-2FFF28D78AB6}" type="presOf" srcId="{ADA3AF60-F895-0045-BCE2-D7670E1588A4}" destId="{A5670918-C570-3547-9DEA-286CEE77035E}" srcOrd="0" destOrd="0" presId="urn:microsoft.com/office/officeart/2005/8/layout/cycle2"/>
    <dgm:cxn modelId="{247DBED6-E828-D94E-8958-7389932E1D25}" type="presOf" srcId="{8B02098E-F55A-1C41-A6B6-4962CEB1DFA7}" destId="{4C77C6A9-E54E-6F43-B53A-5626090A8606}" srcOrd="0" destOrd="0" presId="urn:microsoft.com/office/officeart/2005/8/layout/cycle2"/>
    <dgm:cxn modelId="{56D597BB-2C6F-F744-8A61-CF88D3303FC2}" type="presOf" srcId="{552905A0-FBCC-4041-8419-570DF3D951D4}" destId="{A7E388DF-B7D8-DB48-B99E-52EF18FEBE6C}" srcOrd="1" destOrd="0" presId="urn:microsoft.com/office/officeart/2005/8/layout/cycle2"/>
    <dgm:cxn modelId="{9E94D61F-CF1E-7743-9FBB-ADEDF2E019F4}" type="presOf" srcId="{B29A9776-83FB-6E43-B494-AAF8B9D26BBC}" destId="{A305C960-B72C-8647-88FB-D8B8970AA8E7}" srcOrd="0" destOrd="0" presId="urn:microsoft.com/office/officeart/2005/8/layout/cycle2"/>
    <dgm:cxn modelId="{E981AB96-E209-5E49-8CD1-09FC978DED1E}" type="presOf" srcId="{26E1E8BC-6D45-C548-A8FC-CC076DF45B5B}" destId="{5F8E67A1-D0DE-6D4E-AF08-BEE8607246CE}" srcOrd="0" destOrd="0" presId="urn:microsoft.com/office/officeart/2005/8/layout/cycle2"/>
    <dgm:cxn modelId="{DD1107AE-AB03-664F-AA71-0C6F7E29ABF2}" srcId="{767D796B-01B4-3C4A-AB72-F0DC2988C200}" destId="{F604F43A-C306-884C-A350-CF2E3B976EB2}" srcOrd="0" destOrd="0" parTransId="{A61A8AE6-99D1-694A-B2E8-661EE46B2EC7}" sibTransId="{552905A0-FBCC-4041-8419-570DF3D951D4}"/>
    <dgm:cxn modelId="{BE171A1E-A4A3-BE48-B934-E8FE04CF1A07}" type="presOf" srcId="{FBA27B3B-E540-8343-8F2F-A860BC3A9531}" destId="{894D90E0-39FB-F24C-A31C-BC6F917154C1}" srcOrd="1" destOrd="0" presId="urn:microsoft.com/office/officeart/2005/8/layout/cycle2"/>
    <dgm:cxn modelId="{7298456E-B6A7-0047-AE01-2B39FB13FE74}" type="presOf" srcId="{4313CFCC-31D7-144A-AB73-0321B67CB1DD}" destId="{8FC6CAB6-00C1-2C45-974B-85D33BC3725B}" srcOrd="0" destOrd="0" presId="urn:microsoft.com/office/officeart/2005/8/layout/cycle2"/>
    <dgm:cxn modelId="{427DB139-D375-0344-A43F-1F16936A5F9F}" srcId="{767D796B-01B4-3C4A-AB72-F0DC2988C200}" destId="{4313CFCC-31D7-144A-AB73-0321B67CB1DD}" srcOrd="3" destOrd="0" parTransId="{ADB54E8A-3815-1D47-8794-6C868BCF662C}" sibTransId="{FBA27B3B-E540-8343-8F2F-A860BC3A9531}"/>
    <dgm:cxn modelId="{664DF881-1E1C-8144-A913-E4DD37588DE7}" type="presOf" srcId="{FBA27B3B-E540-8343-8F2F-A860BC3A9531}" destId="{D3DAF406-2010-494F-A753-4E2361D45570}" srcOrd="0" destOrd="0" presId="urn:microsoft.com/office/officeart/2005/8/layout/cycle2"/>
    <dgm:cxn modelId="{9E12D3E2-B4D3-F145-BBF2-A1C42CFB5FF8}" type="presOf" srcId="{767D796B-01B4-3C4A-AB72-F0DC2988C200}" destId="{97382274-5DB5-4E42-8A88-CE838DFF0293}" srcOrd="0" destOrd="0" presId="urn:microsoft.com/office/officeart/2005/8/layout/cycle2"/>
    <dgm:cxn modelId="{75D25C39-B23D-A943-895E-81CEF911904E}" type="presOf" srcId="{8B02098E-F55A-1C41-A6B6-4962CEB1DFA7}" destId="{C6B25838-6583-1240-B25F-D03BBCF3AC5E}" srcOrd="1" destOrd="0" presId="urn:microsoft.com/office/officeart/2005/8/layout/cycle2"/>
    <dgm:cxn modelId="{3F0EE04D-59BC-D44E-A477-380F05B8E5EB}" srcId="{767D796B-01B4-3C4A-AB72-F0DC2988C200}" destId="{B29A9776-83FB-6E43-B494-AAF8B9D26BBC}" srcOrd="2" destOrd="0" parTransId="{60220C6C-D3A8-6441-AC8A-1A4E7EE11E78}" sibTransId="{ADA3AF60-F895-0045-BCE2-D7670E1588A4}"/>
    <dgm:cxn modelId="{ECFB2A6A-9D23-D74D-8F75-9A81ABF491CB}" type="presOf" srcId="{552905A0-FBCC-4041-8419-570DF3D951D4}" destId="{EDACEFF3-ED38-914F-A5B3-8F43ED946065}" srcOrd="0" destOrd="0" presId="urn:microsoft.com/office/officeart/2005/8/layout/cycle2"/>
    <dgm:cxn modelId="{AB236A94-E618-2F45-916C-A18FCD6C1D35}" srcId="{767D796B-01B4-3C4A-AB72-F0DC2988C200}" destId="{26E1E8BC-6D45-C548-A8FC-CC076DF45B5B}" srcOrd="1" destOrd="0" parTransId="{61FB7024-587D-294D-AE4E-2BA0A58F5230}" sibTransId="{8B02098E-F55A-1C41-A6B6-4962CEB1DFA7}"/>
    <dgm:cxn modelId="{88E6D893-09ED-DF40-B944-2C1302FFCB3D}" type="presParOf" srcId="{97382274-5DB5-4E42-8A88-CE838DFF0293}" destId="{03B8455D-5F10-7241-B550-C88D8D4F66FC}" srcOrd="0" destOrd="0" presId="urn:microsoft.com/office/officeart/2005/8/layout/cycle2"/>
    <dgm:cxn modelId="{646E0239-A450-D24A-A38F-2BAAA64A7BFC}" type="presParOf" srcId="{97382274-5DB5-4E42-8A88-CE838DFF0293}" destId="{EDACEFF3-ED38-914F-A5B3-8F43ED946065}" srcOrd="1" destOrd="0" presId="urn:microsoft.com/office/officeart/2005/8/layout/cycle2"/>
    <dgm:cxn modelId="{2EE49283-8063-594B-B47F-2325384AAE82}" type="presParOf" srcId="{EDACEFF3-ED38-914F-A5B3-8F43ED946065}" destId="{A7E388DF-B7D8-DB48-B99E-52EF18FEBE6C}" srcOrd="0" destOrd="0" presId="urn:microsoft.com/office/officeart/2005/8/layout/cycle2"/>
    <dgm:cxn modelId="{F329EFD3-00BC-EF4E-88A7-2DDE57BEC159}" type="presParOf" srcId="{97382274-5DB5-4E42-8A88-CE838DFF0293}" destId="{5F8E67A1-D0DE-6D4E-AF08-BEE8607246CE}" srcOrd="2" destOrd="0" presId="urn:microsoft.com/office/officeart/2005/8/layout/cycle2"/>
    <dgm:cxn modelId="{94B17491-2870-2B4F-84FF-F1F7ED744E42}" type="presParOf" srcId="{97382274-5DB5-4E42-8A88-CE838DFF0293}" destId="{4C77C6A9-E54E-6F43-B53A-5626090A8606}" srcOrd="3" destOrd="0" presId="urn:microsoft.com/office/officeart/2005/8/layout/cycle2"/>
    <dgm:cxn modelId="{A2FE6B1D-9C42-8949-B580-7EE60A15605E}" type="presParOf" srcId="{4C77C6A9-E54E-6F43-B53A-5626090A8606}" destId="{C6B25838-6583-1240-B25F-D03BBCF3AC5E}" srcOrd="0" destOrd="0" presId="urn:microsoft.com/office/officeart/2005/8/layout/cycle2"/>
    <dgm:cxn modelId="{6511DDEA-F227-BC47-8972-5AC956ACFC20}" type="presParOf" srcId="{97382274-5DB5-4E42-8A88-CE838DFF0293}" destId="{A305C960-B72C-8647-88FB-D8B8970AA8E7}" srcOrd="4" destOrd="0" presId="urn:microsoft.com/office/officeart/2005/8/layout/cycle2"/>
    <dgm:cxn modelId="{AA95B04F-DDF6-5944-B5A4-E806A4B7A3BF}" type="presParOf" srcId="{97382274-5DB5-4E42-8A88-CE838DFF0293}" destId="{A5670918-C570-3547-9DEA-286CEE77035E}" srcOrd="5" destOrd="0" presId="urn:microsoft.com/office/officeart/2005/8/layout/cycle2"/>
    <dgm:cxn modelId="{2686402F-C581-9F4A-B5E8-6A77C3CFF6C8}" type="presParOf" srcId="{A5670918-C570-3547-9DEA-286CEE77035E}" destId="{0E4B347A-F746-344B-B150-1F96EE8B46CC}" srcOrd="0" destOrd="0" presId="urn:microsoft.com/office/officeart/2005/8/layout/cycle2"/>
    <dgm:cxn modelId="{7E251185-4AC6-D44E-B908-944B8C5D65BA}" type="presParOf" srcId="{97382274-5DB5-4E42-8A88-CE838DFF0293}" destId="{8FC6CAB6-00C1-2C45-974B-85D33BC3725B}" srcOrd="6" destOrd="0" presId="urn:microsoft.com/office/officeart/2005/8/layout/cycle2"/>
    <dgm:cxn modelId="{DDC93A1A-2CB0-C845-ADF0-E2E62B51E04E}" type="presParOf" srcId="{97382274-5DB5-4E42-8A88-CE838DFF0293}" destId="{D3DAF406-2010-494F-A753-4E2361D45570}" srcOrd="7" destOrd="0" presId="urn:microsoft.com/office/officeart/2005/8/layout/cycle2"/>
    <dgm:cxn modelId="{C655C223-DA8D-4F4A-909A-4B3D0BE4565F}" type="presParOf" srcId="{D3DAF406-2010-494F-A753-4E2361D45570}" destId="{894D90E0-39FB-F24C-A31C-BC6F917154C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2A8EA-1599-4EC3-BE00-AD2CAD4D474C}">
      <dsp:nvSpPr>
        <dsp:cNvPr id="0" name=""/>
        <dsp:cNvSpPr/>
      </dsp:nvSpPr>
      <dsp:spPr>
        <a:xfrm>
          <a:off x="816864" y="0"/>
          <a:ext cx="5633331" cy="3849245"/>
        </a:xfrm>
        <a:prstGeom prst="triangl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5C4B0-8CFE-4723-AF12-20526CA3B495}">
      <dsp:nvSpPr>
        <dsp:cNvPr id="0" name=""/>
        <dsp:cNvSpPr/>
      </dsp:nvSpPr>
      <dsp:spPr>
        <a:xfrm>
          <a:off x="3588865" y="443210"/>
          <a:ext cx="4328876"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Attainment Over Time </a:t>
          </a:r>
        </a:p>
      </dsp:txBody>
      <dsp:txXfrm>
        <a:off x="3622262" y="476607"/>
        <a:ext cx="4262082" cy="617349"/>
      </dsp:txXfrm>
    </dsp:sp>
    <dsp:sp modelId="{0BF85435-1914-4BBA-96BF-4E2E0C2BD49B}">
      <dsp:nvSpPr>
        <dsp:cNvPr id="0" name=""/>
        <dsp:cNvSpPr/>
      </dsp:nvSpPr>
      <dsp:spPr>
        <a:xfrm>
          <a:off x="3539225" y="1220516"/>
          <a:ext cx="4378516"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Achievement Every Yea</a:t>
          </a:r>
          <a:r>
            <a:rPr lang="en-US" sz="2000" b="1" kern="1200" dirty="0">
              <a:latin typeface="Calibri"/>
              <a:ea typeface="+mn-ea"/>
              <a:cs typeface="+mn-cs"/>
            </a:rPr>
            <a:t>r</a:t>
          </a:r>
        </a:p>
      </dsp:txBody>
      <dsp:txXfrm>
        <a:off x="3572622" y="1253913"/>
        <a:ext cx="4311722" cy="617349"/>
      </dsp:txXfrm>
    </dsp:sp>
    <dsp:sp modelId="{C31A3930-EE24-43AA-81EF-930664452763}">
      <dsp:nvSpPr>
        <dsp:cNvPr id="0" name=""/>
        <dsp:cNvSpPr/>
      </dsp:nvSpPr>
      <dsp:spPr>
        <a:xfrm>
          <a:off x="3485057" y="2013109"/>
          <a:ext cx="4432684"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Attendance Every Day</a:t>
          </a:r>
        </a:p>
      </dsp:txBody>
      <dsp:txXfrm>
        <a:off x="3518454" y="2046506"/>
        <a:ext cx="4365890" cy="617349"/>
      </dsp:txXfrm>
    </dsp:sp>
    <dsp:sp modelId="{91854EBB-0939-4602-A2C5-3D70593CEDE7}">
      <dsp:nvSpPr>
        <dsp:cNvPr id="0" name=""/>
        <dsp:cNvSpPr/>
      </dsp:nvSpPr>
      <dsp:spPr>
        <a:xfrm>
          <a:off x="3492438" y="2790419"/>
          <a:ext cx="4425303" cy="684143"/>
        </a:xfrm>
        <a:prstGeom prst="roundRect">
          <a:avLst/>
        </a:prstGeom>
        <a:solidFill>
          <a:schemeClr val="lt1">
            <a:alpha val="90000"/>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rgbClr val="1B637A"/>
              </a:solidFill>
              <a:latin typeface="Calibri"/>
              <a:ea typeface="+mn-ea"/>
              <a:cs typeface="+mn-cs"/>
            </a:rPr>
            <a:t>Advocacy For All</a:t>
          </a:r>
        </a:p>
      </dsp:txBody>
      <dsp:txXfrm>
        <a:off x="3525835" y="2823816"/>
        <a:ext cx="4358509" cy="617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3213" y="376511"/>
          <a:ext cx="1931981" cy="48960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Myths</a:t>
          </a:r>
        </a:p>
      </dsp:txBody>
      <dsp:txXfrm>
        <a:off x="3213" y="376511"/>
        <a:ext cx="1931981" cy="489600"/>
      </dsp:txXfrm>
    </dsp:sp>
    <dsp:sp modelId="{528CB535-E440-5B47-8D72-62C932DFCDED}">
      <dsp:nvSpPr>
        <dsp:cNvPr id="0" name=""/>
        <dsp:cNvSpPr/>
      </dsp:nvSpPr>
      <dsp:spPr>
        <a:xfrm>
          <a:off x="3213" y="866111"/>
          <a:ext cx="1931981" cy="3170121"/>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Absences are only  a problem if they are unexcused</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Sporadic versus consecutive absences aren’t a problem  </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Attendance only matters in the older grades </a:t>
          </a:r>
        </a:p>
      </dsp:txBody>
      <dsp:txXfrm>
        <a:off x="3213" y="866111"/>
        <a:ext cx="1931981" cy="3170121"/>
      </dsp:txXfrm>
    </dsp:sp>
    <dsp:sp modelId="{A1335879-9AF5-9547-8444-225B9606D53B}">
      <dsp:nvSpPr>
        <dsp:cNvPr id="0" name=""/>
        <dsp:cNvSpPr/>
      </dsp:nvSpPr>
      <dsp:spPr>
        <a:xfrm>
          <a:off x="2184149" y="372653"/>
          <a:ext cx="1931981" cy="489600"/>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ln>
                <a:noFill/>
              </a:ln>
              <a:latin typeface="Rockwell"/>
              <a:cs typeface="Rockwell"/>
            </a:rPr>
            <a:t>   Barriers</a:t>
          </a:r>
          <a:r>
            <a:rPr lang="en-US" sz="1700" kern="1200" dirty="0">
              <a:ln>
                <a:noFill/>
              </a:ln>
            </a:rPr>
            <a:t>	</a:t>
          </a:r>
        </a:p>
      </dsp:txBody>
      <dsp:txXfrm>
        <a:off x="2184149" y="372653"/>
        <a:ext cx="1931981" cy="489600"/>
      </dsp:txXfrm>
    </dsp:sp>
    <dsp:sp modelId="{901A9F2C-19B2-BB47-A35E-72A33582A851}">
      <dsp:nvSpPr>
        <dsp:cNvPr id="0" name=""/>
        <dsp:cNvSpPr/>
      </dsp:nvSpPr>
      <dsp:spPr>
        <a:xfrm>
          <a:off x="2205672" y="866111"/>
          <a:ext cx="1931981" cy="3170121"/>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Lack of access to health or dental care</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Poor Transportation</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Trauma</a:t>
          </a: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No safe path to school</a:t>
          </a:r>
        </a:p>
        <a:p>
          <a:pPr marL="171450" lvl="1" indent="-171450" algn="l" defTabSz="755650">
            <a:lnSpc>
              <a:spcPct val="90000"/>
            </a:lnSpc>
            <a:spcBef>
              <a:spcPct val="0"/>
            </a:spcBef>
            <a:spcAft>
              <a:spcPct val="15000"/>
            </a:spcAft>
            <a:buChar char="••"/>
          </a:pPr>
          <a:r>
            <a:rPr lang="en-US" sz="1700" b="0" kern="1200" dirty="0" smtClean="0">
              <a:solidFill>
                <a:srgbClr val="144056"/>
              </a:solidFill>
              <a:latin typeface="Gill Sans MT"/>
              <a:cs typeface="Gill Sans MT"/>
            </a:rPr>
            <a:t>Homelessness</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endParaRPr lang="en-US" sz="1700" kern="1200" dirty="0">
            <a:solidFill>
              <a:srgbClr val="144056"/>
            </a:solidFill>
            <a:latin typeface="Gill Sans MT"/>
            <a:cs typeface="Gill Sans MT"/>
          </a:endParaRPr>
        </a:p>
      </dsp:txBody>
      <dsp:txXfrm>
        <a:off x="2205672" y="866111"/>
        <a:ext cx="1931981" cy="3170121"/>
      </dsp:txXfrm>
    </dsp:sp>
    <dsp:sp modelId="{7783D475-4A91-5541-987C-EB1914ED9490}">
      <dsp:nvSpPr>
        <dsp:cNvPr id="0" name=""/>
        <dsp:cNvSpPr/>
      </dsp:nvSpPr>
      <dsp:spPr>
        <a:xfrm>
          <a:off x="4408131" y="376511"/>
          <a:ext cx="1931981" cy="48960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ln>
                <a:noFill/>
              </a:ln>
              <a:latin typeface="Rockwell"/>
              <a:cs typeface="Rockwell"/>
            </a:rPr>
            <a:t>Aversion</a:t>
          </a:r>
        </a:p>
      </dsp:txBody>
      <dsp:txXfrm>
        <a:off x="4408131" y="376511"/>
        <a:ext cx="1931981" cy="489600"/>
      </dsp:txXfrm>
    </dsp:sp>
    <dsp:sp modelId="{B4013F42-D161-0E45-890C-54B80907D042}">
      <dsp:nvSpPr>
        <dsp:cNvPr id="0" name=""/>
        <dsp:cNvSpPr/>
      </dsp:nvSpPr>
      <dsp:spPr>
        <a:xfrm>
          <a:off x="4408131" y="866111"/>
          <a:ext cx="1931981" cy="3170121"/>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Child struggling </a:t>
          </a:r>
          <a:r>
            <a:rPr lang="en-US" sz="1700" b="0" kern="1200" dirty="0" smtClean="0">
              <a:solidFill>
                <a:srgbClr val="144056"/>
              </a:solidFill>
              <a:latin typeface="Gill Sans MT"/>
              <a:cs typeface="Gill Sans MT"/>
            </a:rPr>
            <a:t>academically or socially</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smtClean="0">
              <a:solidFill>
                <a:srgbClr val="144056"/>
              </a:solidFill>
              <a:latin typeface="Gill Sans MT"/>
              <a:cs typeface="Gill Sans MT"/>
            </a:rPr>
            <a:t>Bullying</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baseline="0" dirty="0" smtClean="0">
              <a:solidFill>
                <a:srgbClr val="144056"/>
              </a:solidFill>
              <a:latin typeface="Gill Sans MT"/>
              <a:cs typeface="Gill Sans MT"/>
            </a:rPr>
            <a:t>Ineffective </a:t>
          </a:r>
          <a:r>
            <a:rPr lang="en-US" sz="1700" b="0" kern="1200" baseline="0" dirty="0">
              <a:solidFill>
                <a:srgbClr val="144056"/>
              </a:solidFill>
              <a:latin typeface="Gill Sans MT"/>
              <a:cs typeface="Gill Sans MT"/>
            </a:rPr>
            <a:t>school discipline</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a:solidFill>
                <a:srgbClr val="144056"/>
              </a:solidFill>
              <a:latin typeface="Gill Sans MT"/>
              <a:cs typeface="Gill Sans MT"/>
            </a:rPr>
            <a:t>Parents had negative school experience</a:t>
          </a:r>
          <a:r>
            <a:rPr lang="en-US" sz="1700" b="0" kern="1200" baseline="0" dirty="0">
              <a:solidFill>
                <a:srgbClr val="144056"/>
              </a:solidFill>
              <a:latin typeface="Gill Sans MT"/>
              <a:cs typeface="Gill Sans MT"/>
            </a:rPr>
            <a:t> </a:t>
          </a:r>
          <a:endParaRPr lang="en-US" sz="1700" b="0" kern="1200" dirty="0">
            <a:solidFill>
              <a:srgbClr val="144056"/>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smtClean="0">
              <a:solidFill>
                <a:srgbClr val="144056"/>
              </a:solidFill>
              <a:latin typeface="Gill Sans MT"/>
              <a:cs typeface="Gill Sans MT"/>
            </a:rPr>
            <a:t>Undiagnosed disability</a:t>
          </a:r>
          <a:endParaRPr lang="en-US" sz="1700" b="0" kern="1200" dirty="0">
            <a:solidFill>
              <a:srgbClr val="144056"/>
            </a:solidFill>
            <a:latin typeface="Gill Sans MT"/>
            <a:cs typeface="Gill Sans MT"/>
          </a:endParaRPr>
        </a:p>
      </dsp:txBody>
      <dsp:txXfrm>
        <a:off x="4408131" y="866111"/>
        <a:ext cx="1931981" cy="3170121"/>
      </dsp:txXfrm>
    </dsp:sp>
    <dsp:sp modelId="{890BB5D5-919B-EF4B-AE16-FC6341614884}">
      <dsp:nvSpPr>
        <dsp:cNvPr id="0" name=""/>
        <dsp:cNvSpPr/>
      </dsp:nvSpPr>
      <dsp:spPr>
        <a:xfrm>
          <a:off x="6610590" y="376511"/>
          <a:ext cx="1931981"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latin typeface="Rockwell"/>
              <a:cs typeface="Rockwell"/>
            </a:rPr>
            <a:t>Disengagement</a:t>
          </a:r>
        </a:p>
      </dsp:txBody>
      <dsp:txXfrm>
        <a:off x="6610590" y="376511"/>
        <a:ext cx="1931981" cy="489600"/>
      </dsp:txXfrm>
    </dsp:sp>
    <dsp:sp modelId="{81FFC7CB-56CE-8144-AC6D-D9A78DA12780}">
      <dsp:nvSpPr>
        <dsp:cNvPr id="0" name=""/>
        <dsp:cNvSpPr/>
      </dsp:nvSpPr>
      <dsp:spPr>
        <a:xfrm>
          <a:off x="6610590" y="866111"/>
          <a:ext cx="1931981" cy="31701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Lack of engaging and relevant instruction</a:t>
          </a:r>
        </a:p>
        <a:p>
          <a:pPr marL="171450" lvl="1" indent="-171450" algn="l" defTabSz="755650">
            <a:lnSpc>
              <a:spcPct val="90000"/>
            </a:lnSpc>
            <a:spcBef>
              <a:spcPct val="0"/>
            </a:spcBef>
            <a:spcAft>
              <a:spcPct val="15000"/>
            </a:spcAft>
            <a:buChar char="••"/>
          </a:pPr>
          <a:r>
            <a:rPr lang="en-US" sz="1700" b="0" kern="1200" dirty="0">
              <a:solidFill>
                <a:schemeClr val="accent1"/>
              </a:solidFill>
              <a:latin typeface="Gill Sans MT"/>
              <a:cs typeface="Gill Sans MT"/>
            </a:rPr>
            <a:t>No meaningful relationships with adults in </a:t>
          </a:r>
          <a:r>
            <a:rPr lang="en-US" sz="1700" b="0" kern="1200" dirty="0" smtClean="0">
              <a:solidFill>
                <a:schemeClr val="accent1"/>
              </a:solidFill>
              <a:latin typeface="Gill Sans MT"/>
              <a:cs typeface="Gill Sans MT"/>
            </a:rPr>
            <a:t>school</a:t>
          </a:r>
          <a:endParaRPr lang="en-US" sz="1700" b="0" kern="1200" dirty="0">
            <a:solidFill>
              <a:schemeClr val="accent1"/>
            </a:solidFill>
            <a:latin typeface="Gill Sans MT"/>
            <a:cs typeface="Gill Sans MT"/>
          </a:endParaRPr>
        </a:p>
        <a:p>
          <a:pPr marL="171450" lvl="1" indent="-171450" algn="l" defTabSz="755650">
            <a:lnSpc>
              <a:spcPct val="90000"/>
            </a:lnSpc>
            <a:spcBef>
              <a:spcPct val="0"/>
            </a:spcBef>
            <a:spcAft>
              <a:spcPct val="15000"/>
            </a:spcAft>
            <a:buChar char="••"/>
          </a:pPr>
          <a:r>
            <a:rPr lang="en-US" sz="1700" b="0" i="0" kern="1200" dirty="0" smtClean="0">
              <a:solidFill>
                <a:schemeClr val="accent1"/>
              </a:solidFill>
              <a:latin typeface="Gill Sans MT"/>
              <a:cs typeface="Gill Sans MT"/>
            </a:rPr>
            <a:t>Vulnerable to being with peers out of school vs. in school</a:t>
          </a:r>
          <a:endParaRPr lang="en-US" sz="1700" b="0" kern="1200" dirty="0">
            <a:solidFill>
              <a:schemeClr val="accent1"/>
            </a:solidFill>
            <a:latin typeface="Gill Sans MT"/>
            <a:cs typeface="Gill Sans MT"/>
          </a:endParaRPr>
        </a:p>
        <a:p>
          <a:pPr marL="171450" lvl="1" indent="-171450" algn="l" defTabSz="755650">
            <a:lnSpc>
              <a:spcPct val="90000"/>
            </a:lnSpc>
            <a:spcBef>
              <a:spcPct val="0"/>
            </a:spcBef>
            <a:spcAft>
              <a:spcPct val="15000"/>
            </a:spcAft>
            <a:buChar char="••"/>
          </a:pPr>
          <a:r>
            <a:rPr lang="en-US" sz="1700" b="0" kern="1200" dirty="0" smtClean="0">
              <a:solidFill>
                <a:srgbClr val="144056"/>
              </a:solidFill>
              <a:latin typeface="Gill Sans MT"/>
              <a:cs typeface="Gill Sans MT"/>
            </a:rPr>
            <a:t>Poor</a:t>
          </a:r>
          <a:r>
            <a:rPr lang="en-US" sz="1700" b="0" kern="1200" baseline="0" dirty="0" smtClean="0">
              <a:solidFill>
                <a:srgbClr val="144056"/>
              </a:solidFill>
              <a:latin typeface="Gill Sans MT"/>
              <a:cs typeface="Gill Sans MT"/>
            </a:rPr>
            <a:t> school climate </a:t>
          </a:r>
          <a:endParaRPr lang="en-US" sz="1700" b="0" kern="1200" dirty="0">
            <a:solidFill>
              <a:schemeClr val="accent1"/>
            </a:solidFill>
            <a:latin typeface="Gill Sans MT"/>
            <a:cs typeface="Gill Sans MT"/>
          </a:endParaRPr>
        </a:p>
      </dsp:txBody>
      <dsp:txXfrm>
        <a:off x="6610590" y="866111"/>
        <a:ext cx="1931981" cy="3170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97597-2A55-0244-802A-98E6B024F0E9}">
      <dsp:nvSpPr>
        <dsp:cNvPr id="0" name=""/>
        <dsp:cNvSpPr/>
      </dsp:nvSpPr>
      <dsp:spPr>
        <a:xfrm rot="16200000">
          <a:off x="818393" y="-818393"/>
          <a:ext cx="2032000" cy="3668787"/>
        </a:xfrm>
        <a:prstGeom prst="round1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Gill Sans MT"/>
              <a:cs typeface="Gill Sans MT"/>
            </a:rPr>
            <a:t>A. Recognize Good and Improved Attendance</a:t>
          </a:r>
        </a:p>
      </dsp:txBody>
      <dsp:txXfrm rot="5400000">
        <a:off x="0" y="0"/>
        <a:ext cx="3668787" cy="1524000"/>
      </dsp:txXfrm>
    </dsp:sp>
    <dsp:sp modelId="{6DF5D73B-63DE-1046-81CD-BBCB3A0A5CEC}">
      <dsp:nvSpPr>
        <dsp:cNvPr id="0" name=""/>
        <dsp:cNvSpPr/>
      </dsp:nvSpPr>
      <dsp:spPr>
        <a:xfrm>
          <a:off x="3668787" y="0"/>
          <a:ext cx="3668787" cy="2032000"/>
        </a:xfrm>
        <a:prstGeom prst="round1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Gill Sans MT"/>
              <a:cs typeface="Gill Sans MT"/>
            </a:rPr>
            <a:t>B. Engage Students and Parents</a:t>
          </a:r>
        </a:p>
      </dsp:txBody>
      <dsp:txXfrm>
        <a:off x="3668787" y="0"/>
        <a:ext cx="3668787" cy="1524000"/>
      </dsp:txXfrm>
    </dsp:sp>
    <dsp:sp modelId="{E9BA839B-E271-AA48-ACEC-12C19A8D479D}">
      <dsp:nvSpPr>
        <dsp:cNvPr id="0" name=""/>
        <dsp:cNvSpPr/>
      </dsp:nvSpPr>
      <dsp:spPr>
        <a:xfrm rot="10800000">
          <a:off x="0" y="2032000"/>
          <a:ext cx="3668787" cy="2032000"/>
        </a:xfrm>
        <a:prstGeom prst="round1Rect">
          <a:avLst/>
        </a:prstGeom>
        <a:solidFill>
          <a:srgbClr val="1B637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Gill Sans MT"/>
              <a:cs typeface="Gill Sans MT"/>
            </a:rPr>
            <a:t>D. Provide Personalized Early Outreach</a:t>
          </a:r>
        </a:p>
      </dsp:txBody>
      <dsp:txXfrm rot="10800000">
        <a:off x="0" y="2539999"/>
        <a:ext cx="3668787" cy="1524000"/>
      </dsp:txXfrm>
    </dsp:sp>
    <dsp:sp modelId="{10D0BB92-E1E7-E245-B9B5-3E5020AB10AD}">
      <dsp:nvSpPr>
        <dsp:cNvPr id="0" name=""/>
        <dsp:cNvSpPr/>
      </dsp:nvSpPr>
      <dsp:spPr>
        <a:xfrm rot="5400000">
          <a:off x="4487180" y="1213606"/>
          <a:ext cx="2032000" cy="3668787"/>
        </a:xfrm>
        <a:prstGeom prst="round1Rect">
          <a:avLst/>
        </a:prstGeom>
        <a:solidFill>
          <a:srgbClr val="14405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a:latin typeface="Gill Sans MT"/>
              <a:cs typeface="Gill Sans MT"/>
            </a:rPr>
            <a:t>C. Monitor Attendance Data and Practice</a:t>
          </a:r>
        </a:p>
      </dsp:txBody>
      <dsp:txXfrm rot="-5400000">
        <a:off x="3668787" y="2539999"/>
        <a:ext cx="3668787" cy="1524000"/>
      </dsp:txXfrm>
    </dsp:sp>
    <dsp:sp modelId="{00F0D9B9-90F4-0349-A574-B8C36531559B}">
      <dsp:nvSpPr>
        <dsp:cNvPr id="0" name=""/>
        <dsp:cNvSpPr/>
      </dsp:nvSpPr>
      <dsp:spPr>
        <a:xfrm>
          <a:off x="2460772" y="1413931"/>
          <a:ext cx="2416028" cy="1236136"/>
        </a:xfrm>
        <a:prstGeom prst="round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bg1"/>
              </a:solidFill>
              <a:latin typeface="Gill Sans MT"/>
              <a:cs typeface="Gill Sans MT"/>
            </a:rPr>
            <a:t>E. Develop Programmatic Response to Barriers</a:t>
          </a:r>
        </a:p>
      </dsp:txBody>
      <dsp:txXfrm>
        <a:off x="2521115" y="1474274"/>
        <a:ext cx="2295342" cy="1115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2670" y="338116"/>
          <a:ext cx="2603793" cy="99151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Tier 1</a:t>
          </a:r>
        </a:p>
      </dsp:txBody>
      <dsp:txXfrm>
        <a:off x="2670" y="338116"/>
        <a:ext cx="2603793" cy="991510"/>
      </dsp:txXfrm>
    </dsp:sp>
    <dsp:sp modelId="{528CB535-E440-5B47-8D72-62C932DFCDED}">
      <dsp:nvSpPr>
        <dsp:cNvPr id="0" name=""/>
        <dsp:cNvSpPr/>
      </dsp:nvSpPr>
      <dsp:spPr>
        <a:xfrm>
          <a:off x="2670" y="1329627"/>
          <a:ext cx="2603793" cy="2745000"/>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Family engagement strategies powerful enough to enable families to successfully partner with the school for academic success without any further intervention.</a:t>
          </a:r>
          <a:endParaRPr lang="en-US" sz="2000" b="0" kern="1200" dirty="0">
            <a:solidFill>
              <a:schemeClr val="accent1"/>
            </a:solidFill>
            <a:latin typeface="Gill Sans MT"/>
            <a:cs typeface="Gill Sans MT"/>
          </a:endParaRPr>
        </a:p>
      </dsp:txBody>
      <dsp:txXfrm>
        <a:off x="2670" y="1329627"/>
        <a:ext cx="2603793" cy="2745000"/>
      </dsp:txXfrm>
    </dsp:sp>
    <dsp:sp modelId="{A1335879-9AF5-9547-8444-225B9606D53B}">
      <dsp:nvSpPr>
        <dsp:cNvPr id="0" name=""/>
        <dsp:cNvSpPr/>
      </dsp:nvSpPr>
      <dsp:spPr>
        <a:xfrm>
          <a:off x="2941989" y="330303"/>
          <a:ext cx="2603793" cy="991510"/>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ln>
                <a:noFill/>
              </a:ln>
              <a:latin typeface="Rockwell"/>
              <a:cs typeface="Rockwell"/>
            </a:rPr>
            <a:t>   Who are the families in Tier 1?</a:t>
          </a:r>
          <a:endParaRPr lang="en-US" sz="2000" kern="1200" dirty="0">
            <a:ln>
              <a:noFill/>
            </a:ln>
          </a:endParaRPr>
        </a:p>
      </dsp:txBody>
      <dsp:txXfrm>
        <a:off x="2941989" y="330303"/>
        <a:ext cx="2603793" cy="991510"/>
      </dsp:txXfrm>
    </dsp:sp>
    <dsp:sp modelId="{901A9F2C-19B2-BB47-A35E-72A33582A851}">
      <dsp:nvSpPr>
        <dsp:cNvPr id="0" name=""/>
        <dsp:cNvSpPr/>
      </dsp:nvSpPr>
      <dsp:spPr>
        <a:xfrm>
          <a:off x="2942796" y="1329627"/>
          <a:ext cx="2603793" cy="2745000"/>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Families of all students enrolled in your school</a:t>
          </a:r>
          <a:endParaRPr lang="en-US" sz="2000" b="0" kern="1200" dirty="0">
            <a:solidFill>
              <a:srgbClr val="144056"/>
            </a:solidFill>
            <a:latin typeface="Gill Sans MT"/>
            <a:cs typeface="Gill Sans MT"/>
          </a:endParaRPr>
        </a:p>
        <a:p>
          <a:pPr marL="228600" lvl="1" indent="-228600" algn="l" defTabSz="889000">
            <a:lnSpc>
              <a:spcPct val="90000"/>
            </a:lnSpc>
            <a:spcBef>
              <a:spcPct val="0"/>
            </a:spcBef>
            <a:spcAft>
              <a:spcPct val="15000"/>
            </a:spcAft>
            <a:buChar char="••"/>
          </a:pPr>
          <a:endParaRPr lang="en-US" sz="2000" kern="1200" dirty="0">
            <a:solidFill>
              <a:srgbClr val="144056"/>
            </a:solidFill>
            <a:latin typeface="Gill Sans MT"/>
            <a:cs typeface="Gill Sans MT"/>
          </a:endParaRPr>
        </a:p>
      </dsp:txBody>
      <dsp:txXfrm>
        <a:off x="2942796" y="1329627"/>
        <a:ext cx="2603793" cy="2745000"/>
      </dsp:txXfrm>
    </dsp:sp>
    <dsp:sp modelId="{7783D475-4A91-5541-987C-EB1914ED9490}">
      <dsp:nvSpPr>
        <dsp:cNvPr id="0" name=""/>
        <dsp:cNvSpPr/>
      </dsp:nvSpPr>
      <dsp:spPr>
        <a:xfrm>
          <a:off x="5939320" y="338116"/>
          <a:ext cx="2603793" cy="991510"/>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ln>
                <a:noFill/>
              </a:ln>
              <a:latin typeface="Rockwell"/>
              <a:cs typeface="Rockwell"/>
            </a:rPr>
            <a:t>For which families is Tier 1 sufficient?</a:t>
          </a:r>
        </a:p>
      </dsp:txBody>
      <dsp:txXfrm>
        <a:off x="5939320" y="338116"/>
        <a:ext cx="2603793" cy="991510"/>
      </dsp:txXfrm>
    </dsp:sp>
    <dsp:sp modelId="{B4013F42-D161-0E45-890C-54B80907D042}">
      <dsp:nvSpPr>
        <dsp:cNvPr id="0" name=""/>
        <dsp:cNvSpPr/>
      </dsp:nvSpPr>
      <dsp:spPr>
        <a:xfrm>
          <a:off x="5939320" y="1329627"/>
          <a:ext cx="2603793" cy="2745000"/>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Families who partner with the school </a:t>
          </a:r>
          <a:endParaRPr lang="en-US" sz="2000" b="0" kern="1200" dirty="0">
            <a:solidFill>
              <a:srgbClr val="144056"/>
            </a:solidFill>
            <a:latin typeface="Gill Sans MT"/>
            <a:cs typeface="Gill Sans MT"/>
          </a:endParaRPr>
        </a:p>
        <a:p>
          <a:pPr marL="228600" lvl="1" indent="-228600" algn="l" defTabSz="889000">
            <a:lnSpc>
              <a:spcPct val="90000"/>
            </a:lnSpc>
            <a:spcBef>
              <a:spcPct val="0"/>
            </a:spcBef>
            <a:spcAft>
              <a:spcPct val="15000"/>
            </a:spcAft>
            <a:buChar char="••"/>
          </a:pPr>
          <a:r>
            <a:rPr lang="en-US" sz="2000" kern="1200" dirty="0"/>
            <a:t>Families who have had good experiences with school in the past</a:t>
          </a:r>
        </a:p>
      </dsp:txBody>
      <dsp:txXfrm>
        <a:off x="5939320" y="1329627"/>
        <a:ext cx="2603793" cy="274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24" y="112818"/>
          <a:ext cx="2338740" cy="653645"/>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Reinforce Attendance</a:t>
          </a:r>
        </a:p>
      </dsp:txBody>
      <dsp:txXfrm>
        <a:off x="24" y="112818"/>
        <a:ext cx="2338740" cy="653645"/>
      </dsp:txXfrm>
    </dsp:sp>
    <dsp:sp modelId="{528CB535-E440-5B47-8D72-62C932DFCDED}">
      <dsp:nvSpPr>
        <dsp:cNvPr id="0" name=""/>
        <dsp:cNvSpPr/>
      </dsp:nvSpPr>
      <dsp:spPr>
        <a:xfrm>
          <a:off x="24" y="766463"/>
          <a:ext cx="2338740" cy="3289882"/>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baseline="0" dirty="0">
              <a:latin typeface="Gill Sans MT"/>
              <a:cs typeface="Gill Sans MT"/>
            </a:rPr>
            <a:t>Class rewards for good attendance (e.g. popcorn or ice cream parties)</a:t>
          </a:r>
          <a:endParaRPr lang="en-US" sz="1600" b="0" kern="1200" dirty="0">
            <a:solidFill>
              <a:schemeClr val="accent1"/>
            </a:solidFill>
            <a:latin typeface="Gill Sans MT"/>
            <a:cs typeface="Gill Sans MT"/>
          </a:endParaRPr>
        </a:p>
        <a:p>
          <a:pPr marL="171450" lvl="1" indent="-171450" algn="l" defTabSz="711200">
            <a:lnSpc>
              <a:spcPct val="90000"/>
            </a:lnSpc>
            <a:spcBef>
              <a:spcPct val="0"/>
            </a:spcBef>
            <a:spcAft>
              <a:spcPct val="15000"/>
            </a:spcAft>
            <a:buChar char="••"/>
          </a:pPr>
          <a:endParaRPr lang="en-US" sz="1600" b="0" kern="1200" baseline="0" dirty="0">
            <a:latin typeface="Gill Sans MT"/>
            <a:cs typeface="Gill Sans MT"/>
          </a:endParaRPr>
        </a:p>
        <a:p>
          <a:pPr marL="171450" lvl="1" indent="-171450" algn="l" defTabSz="711200">
            <a:lnSpc>
              <a:spcPct val="90000"/>
            </a:lnSpc>
            <a:spcBef>
              <a:spcPct val="0"/>
            </a:spcBef>
            <a:spcAft>
              <a:spcPct val="15000"/>
            </a:spcAft>
            <a:buChar char="••"/>
          </a:pPr>
          <a:r>
            <a:rPr lang="en-US" sz="1600" b="0" kern="1200" baseline="0" dirty="0">
              <a:latin typeface="Gill Sans MT"/>
              <a:cs typeface="Gill Sans MT"/>
            </a:rPr>
            <a:t>Individual recognition for students with good attendance</a:t>
          </a:r>
          <a:endParaRPr lang="en-US" sz="1600" b="0" kern="1200" dirty="0">
            <a:latin typeface="Gill Sans MT"/>
            <a:cs typeface="Gill Sans MT"/>
          </a:endParaRPr>
        </a:p>
      </dsp:txBody>
      <dsp:txXfrm>
        <a:off x="24" y="766463"/>
        <a:ext cx="2338740" cy="3289882"/>
      </dsp:txXfrm>
    </dsp:sp>
    <dsp:sp modelId="{A1335879-9AF5-9547-8444-225B9606D53B}">
      <dsp:nvSpPr>
        <dsp:cNvPr id="0" name=""/>
        <dsp:cNvSpPr/>
      </dsp:nvSpPr>
      <dsp:spPr>
        <a:xfrm>
          <a:off x="2640134" y="107667"/>
          <a:ext cx="2338740" cy="653645"/>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a:ln>
                <a:noFill/>
              </a:ln>
              <a:latin typeface="Rockwell"/>
              <a:cs typeface="Rockwell"/>
            </a:rPr>
            <a:t>Reinforce Absenteeism</a:t>
          </a:r>
          <a:endParaRPr lang="en-US" sz="1600" kern="1200" dirty="0">
            <a:ln>
              <a:noFill/>
            </a:ln>
          </a:endParaRPr>
        </a:p>
      </dsp:txBody>
      <dsp:txXfrm>
        <a:off x="2640134" y="107667"/>
        <a:ext cx="2338740" cy="653645"/>
      </dsp:txXfrm>
    </dsp:sp>
    <dsp:sp modelId="{901A9F2C-19B2-BB47-A35E-72A33582A851}">
      <dsp:nvSpPr>
        <dsp:cNvPr id="0" name=""/>
        <dsp:cNvSpPr/>
      </dsp:nvSpPr>
      <dsp:spPr>
        <a:xfrm>
          <a:off x="2640859" y="766463"/>
          <a:ext cx="2338740" cy="3289882"/>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Gill Sans MT"/>
              <a:cs typeface="Gill Sans MT"/>
            </a:rPr>
            <a:t>Impersonal letters</a:t>
          </a:r>
          <a:endParaRPr lang="en-US" sz="1600" b="0" kern="1200" dirty="0">
            <a:solidFill>
              <a:srgbClr val="144056"/>
            </a:solidFill>
            <a:latin typeface="Gill Sans MT"/>
            <a:cs typeface="Gill Sans MT"/>
          </a:endParaRPr>
        </a:p>
        <a:p>
          <a:pPr marL="171450" lvl="1" indent="-171450" algn="l" defTabSz="711200">
            <a:lnSpc>
              <a:spcPct val="90000"/>
            </a:lnSpc>
            <a:spcBef>
              <a:spcPct val="0"/>
            </a:spcBef>
            <a:spcAft>
              <a:spcPct val="15000"/>
            </a:spcAft>
            <a:buChar char="••"/>
          </a:pPr>
          <a:r>
            <a:rPr lang="en-US" sz="1600" b="0" kern="1200" dirty="0">
              <a:latin typeface="Gill Sans MT"/>
              <a:cs typeface="Gill Sans MT"/>
            </a:rPr>
            <a:t>Teachers send work home in response to absences</a:t>
          </a:r>
        </a:p>
        <a:p>
          <a:pPr marL="171450" lvl="1" indent="-171450" algn="l" defTabSz="711200">
            <a:lnSpc>
              <a:spcPct val="90000"/>
            </a:lnSpc>
            <a:spcBef>
              <a:spcPct val="0"/>
            </a:spcBef>
            <a:spcAft>
              <a:spcPct val="15000"/>
            </a:spcAft>
            <a:buChar char="••"/>
          </a:pPr>
          <a:r>
            <a:rPr lang="en-US" sz="1600" b="0" kern="1200" dirty="0">
              <a:latin typeface="Gill Sans MT"/>
              <a:cs typeface="Gill Sans MT"/>
            </a:rPr>
            <a:t>Teachers</a:t>
          </a:r>
          <a:r>
            <a:rPr lang="en-US" sz="1600" b="0" kern="1200" baseline="0" dirty="0">
              <a:latin typeface="Gill Sans MT"/>
              <a:cs typeface="Gill Sans MT"/>
            </a:rPr>
            <a:t> do not address absenteeism issue with the parent</a:t>
          </a:r>
          <a:endParaRPr lang="en-US" sz="1600" b="0" kern="1200" dirty="0">
            <a:latin typeface="Gill Sans MT"/>
            <a:cs typeface="Gill Sans MT"/>
          </a:endParaRPr>
        </a:p>
        <a:p>
          <a:pPr marL="171450" lvl="1" indent="-171450" algn="l" defTabSz="711200">
            <a:lnSpc>
              <a:spcPct val="90000"/>
            </a:lnSpc>
            <a:spcBef>
              <a:spcPct val="0"/>
            </a:spcBef>
            <a:spcAft>
              <a:spcPct val="15000"/>
            </a:spcAft>
            <a:buChar char="••"/>
          </a:pPr>
          <a:r>
            <a:rPr lang="en-US" sz="1600" b="0" kern="1200" dirty="0">
              <a:latin typeface="Gill Sans MT"/>
              <a:cs typeface="Gill Sans MT"/>
            </a:rPr>
            <a:t>Parents do not feel their child</a:t>
          </a:r>
          <a:r>
            <a:rPr lang="en-US" sz="1600" b="0" kern="1200" baseline="0" dirty="0">
              <a:latin typeface="Gill Sans MT"/>
              <a:cs typeface="Gill Sans MT"/>
            </a:rPr>
            <a:t> is</a:t>
          </a:r>
          <a:r>
            <a:rPr lang="en-US" sz="1600" b="0" kern="1200" dirty="0">
              <a:latin typeface="Gill Sans MT"/>
              <a:cs typeface="Gill Sans MT"/>
            </a:rPr>
            <a:t> safe in school</a:t>
          </a:r>
        </a:p>
        <a:p>
          <a:pPr marL="171450" lvl="1" indent="-171450" algn="l" defTabSz="711200">
            <a:lnSpc>
              <a:spcPct val="90000"/>
            </a:lnSpc>
            <a:spcBef>
              <a:spcPct val="0"/>
            </a:spcBef>
            <a:spcAft>
              <a:spcPct val="15000"/>
            </a:spcAft>
            <a:buChar char="••"/>
          </a:pPr>
          <a:r>
            <a:rPr lang="en-US" sz="1600" b="0" kern="1200" dirty="0">
              <a:latin typeface="Gill Sans MT"/>
              <a:cs typeface="Gill Sans MT"/>
            </a:rPr>
            <a:t>High levels of absenteeism in the class</a:t>
          </a:r>
        </a:p>
        <a:p>
          <a:pPr marL="171450" lvl="1" indent="-171450" algn="l" defTabSz="711200">
            <a:lnSpc>
              <a:spcPct val="90000"/>
            </a:lnSpc>
            <a:spcBef>
              <a:spcPct val="0"/>
            </a:spcBef>
            <a:spcAft>
              <a:spcPct val="15000"/>
            </a:spcAft>
            <a:buChar char="••"/>
          </a:pPr>
          <a:endParaRPr lang="en-US" sz="1600" kern="1200" dirty="0">
            <a:solidFill>
              <a:srgbClr val="144056"/>
            </a:solidFill>
            <a:latin typeface="Gill Sans MT"/>
            <a:cs typeface="Gill Sans MT"/>
          </a:endParaRPr>
        </a:p>
      </dsp:txBody>
      <dsp:txXfrm>
        <a:off x="2640859" y="766463"/>
        <a:ext cx="2338740" cy="32898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2670" y="98390"/>
          <a:ext cx="2603793" cy="649179"/>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Tier 2</a:t>
          </a:r>
        </a:p>
      </dsp:txBody>
      <dsp:txXfrm>
        <a:off x="2670" y="98390"/>
        <a:ext cx="2603793" cy="649179"/>
      </dsp:txXfrm>
    </dsp:sp>
    <dsp:sp modelId="{528CB535-E440-5B47-8D72-62C932DFCDED}">
      <dsp:nvSpPr>
        <dsp:cNvPr id="0" name=""/>
        <dsp:cNvSpPr/>
      </dsp:nvSpPr>
      <dsp:spPr>
        <a:xfrm>
          <a:off x="2670" y="747569"/>
          <a:ext cx="2603793" cy="3566784"/>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Gill Sans MT"/>
              <a:cs typeface="Gill Sans MT"/>
            </a:rPr>
            <a:t>Targeted interventions that remove identified barriers and increase positive connections that motivate improved attendance. </a:t>
          </a:r>
          <a:endParaRPr lang="en-US" sz="1800" b="0" kern="1200" dirty="0">
            <a:solidFill>
              <a:schemeClr val="accent1"/>
            </a:solidFill>
            <a:latin typeface="Gill Sans MT"/>
            <a:cs typeface="Gill Sans MT"/>
          </a:endParaRPr>
        </a:p>
      </dsp:txBody>
      <dsp:txXfrm>
        <a:off x="2670" y="747569"/>
        <a:ext cx="2603793" cy="3566784"/>
      </dsp:txXfrm>
    </dsp:sp>
    <dsp:sp modelId="{A1335879-9AF5-9547-8444-225B9606D53B}">
      <dsp:nvSpPr>
        <dsp:cNvPr id="0" name=""/>
        <dsp:cNvSpPr/>
      </dsp:nvSpPr>
      <dsp:spPr>
        <a:xfrm>
          <a:off x="2941989" y="93274"/>
          <a:ext cx="2603793" cy="649179"/>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   Who are the families in Tier 2?</a:t>
          </a:r>
          <a:endParaRPr lang="en-US" sz="1800" kern="1200" dirty="0">
            <a:ln>
              <a:noFill/>
            </a:ln>
          </a:endParaRPr>
        </a:p>
      </dsp:txBody>
      <dsp:txXfrm>
        <a:off x="2941989" y="93274"/>
        <a:ext cx="2603793" cy="649179"/>
      </dsp:txXfrm>
    </dsp:sp>
    <dsp:sp modelId="{901A9F2C-19B2-BB47-A35E-72A33582A851}">
      <dsp:nvSpPr>
        <dsp:cNvPr id="0" name=""/>
        <dsp:cNvSpPr/>
      </dsp:nvSpPr>
      <dsp:spPr>
        <a:xfrm>
          <a:off x="2942796" y="747569"/>
          <a:ext cx="2603793" cy="3566784"/>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Gill Sans MT"/>
              <a:cs typeface="Gill Sans MT"/>
            </a:rPr>
            <a:t>Missing 10% or more of the prior or current school year for any reason.</a:t>
          </a:r>
          <a:endParaRPr lang="en-US" sz="1800" b="0" kern="1200" dirty="0">
            <a:solidFill>
              <a:srgbClr val="144056"/>
            </a:solidFill>
            <a:latin typeface="Gill Sans MT"/>
            <a:cs typeface="Gill Sans MT"/>
          </a:endParaRPr>
        </a:p>
        <a:p>
          <a:pPr marL="171450" lvl="1" indent="-171450" algn="l" defTabSz="800100">
            <a:lnSpc>
              <a:spcPct val="90000"/>
            </a:lnSpc>
            <a:spcBef>
              <a:spcPct val="0"/>
            </a:spcBef>
            <a:spcAft>
              <a:spcPct val="15000"/>
            </a:spcAft>
            <a:buChar char="••"/>
          </a:pPr>
          <a:r>
            <a:rPr lang="en-US" sz="1800" kern="1200" dirty="0">
              <a:latin typeface="Gill Sans MT"/>
              <a:cs typeface="Gill Sans MT"/>
            </a:rPr>
            <a:t>Families experiencing some challenge e.g. chronic disease, job loss, divorce, etc.</a:t>
          </a:r>
        </a:p>
        <a:p>
          <a:pPr marL="171450" lvl="1" indent="-171450" algn="l" defTabSz="800100">
            <a:lnSpc>
              <a:spcPct val="90000"/>
            </a:lnSpc>
            <a:spcBef>
              <a:spcPct val="0"/>
            </a:spcBef>
            <a:spcAft>
              <a:spcPct val="15000"/>
            </a:spcAft>
            <a:buChar char="••"/>
          </a:pPr>
          <a:endParaRPr lang="en-US" sz="1800" kern="1200" dirty="0">
            <a:solidFill>
              <a:srgbClr val="144056"/>
            </a:solidFill>
            <a:latin typeface="Gill Sans MT"/>
            <a:cs typeface="Gill Sans MT"/>
          </a:endParaRPr>
        </a:p>
      </dsp:txBody>
      <dsp:txXfrm>
        <a:off x="2942796" y="747569"/>
        <a:ext cx="2603793" cy="3566784"/>
      </dsp:txXfrm>
    </dsp:sp>
    <dsp:sp modelId="{7783D475-4A91-5541-987C-EB1914ED9490}">
      <dsp:nvSpPr>
        <dsp:cNvPr id="0" name=""/>
        <dsp:cNvSpPr/>
      </dsp:nvSpPr>
      <dsp:spPr>
        <a:xfrm>
          <a:off x="5939320" y="98390"/>
          <a:ext cx="2603793" cy="649179"/>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For which families is Tier 2 sufficient?</a:t>
          </a:r>
        </a:p>
      </dsp:txBody>
      <dsp:txXfrm>
        <a:off x="5939320" y="98390"/>
        <a:ext cx="2603793" cy="649179"/>
      </dsp:txXfrm>
    </dsp:sp>
    <dsp:sp modelId="{B4013F42-D161-0E45-890C-54B80907D042}">
      <dsp:nvSpPr>
        <dsp:cNvPr id="0" name=""/>
        <dsp:cNvSpPr/>
      </dsp:nvSpPr>
      <dsp:spPr>
        <a:xfrm>
          <a:off x="5939320" y="747569"/>
          <a:ext cx="2603793" cy="3566784"/>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Gill Sans MT"/>
              <a:cs typeface="Gill Sans MT"/>
            </a:rPr>
            <a:t>Families with barriers to school attendance who may not understand how to access support.</a:t>
          </a:r>
          <a:endParaRPr lang="en-US" sz="1800" b="0" kern="1200" dirty="0">
            <a:solidFill>
              <a:srgbClr val="144056"/>
            </a:solidFill>
            <a:latin typeface="Gill Sans MT"/>
            <a:cs typeface="Gill Sans MT"/>
          </a:endParaRPr>
        </a:p>
        <a:p>
          <a:pPr marL="171450" lvl="1" indent="-171450" algn="l" defTabSz="800100">
            <a:lnSpc>
              <a:spcPct val="90000"/>
            </a:lnSpc>
            <a:spcBef>
              <a:spcPct val="0"/>
            </a:spcBef>
            <a:spcAft>
              <a:spcPct val="15000"/>
            </a:spcAft>
            <a:buChar char="••"/>
          </a:pPr>
          <a:r>
            <a:rPr lang="en-US" sz="1800" kern="1200" dirty="0">
              <a:latin typeface="Gill Sans MT"/>
              <a:cs typeface="Gill Sans MT"/>
            </a:rPr>
            <a:t>Families who see school as “the deliverer of bad news.”</a:t>
          </a:r>
        </a:p>
        <a:p>
          <a:pPr marL="171450" lvl="1" indent="-171450" algn="l" defTabSz="800100">
            <a:lnSpc>
              <a:spcPct val="90000"/>
            </a:lnSpc>
            <a:spcBef>
              <a:spcPct val="0"/>
            </a:spcBef>
            <a:spcAft>
              <a:spcPct val="15000"/>
            </a:spcAft>
            <a:buChar char="••"/>
          </a:pPr>
          <a:r>
            <a:rPr lang="en-US" sz="1800" kern="1200" dirty="0">
              <a:latin typeface="Gill Sans MT"/>
              <a:cs typeface="Gill Sans MT"/>
            </a:rPr>
            <a:t>Families who are more successful when there is a positive relationship with someone at the school.</a:t>
          </a:r>
        </a:p>
      </dsp:txBody>
      <dsp:txXfrm>
        <a:off x="5939320" y="747569"/>
        <a:ext cx="2603793" cy="35667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98B49-1020-A04A-BAB9-754903726E95}">
      <dsp:nvSpPr>
        <dsp:cNvPr id="0" name=""/>
        <dsp:cNvSpPr/>
      </dsp:nvSpPr>
      <dsp:spPr>
        <a:xfrm>
          <a:off x="2987928" y="2333757"/>
          <a:ext cx="1728809" cy="1728809"/>
        </a:xfrm>
        <a:prstGeom prst="ellipse">
          <a:avLst/>
        </a:prstGeom>
        <a:solidFill>
          <a:srgbClr val="14405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0" kern="1200" dirty="0">
              <a:solidFill>
                <a:prstClr val="white"/>
              </a:solidFill>
              <a:latin typeface="Gill Sans MT"/>
              <a:cs typeface="Gill Sans MT"/>
            </a:rPr>
            <a:t>Positive Linkages and  Engagement  for Students and Families </a:t>
          </a:r>
          <a:endParaRPr lang="en-US" sz="1700" b="0" kern="1200" dirty="0">
            <a:latin typeface="Gill Sans MT"/>
            <a:cs typeface="Gill Sans MT"/>
          </a:endParaRPr>
        </a:p>
      </dsp:txBody>
      <dsp:txXfrm>
        <a:off x="3241106" y="2586935"/>
        <a:ext cx="1222453" cy="1222453"/>
      </dsp:txXfrm>
    </dsp:sp>
    <dsp:sp modelId="{C4B62B21-587D-9546-A5F2-6AC3D2D67A35}">
      <dsp:nvSpPr>
        <dsp:cNvPr id="0" name=""/>
        <dsp:cNvSpPr/>
      </dsp:nvSpPr>
      <dsp:spPr>
        <a:xfrm rot="10800000">
          <a:off x="1312550" y="2951807"/>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B2DFD6-FB76-BB43-B25C-DEDCE9967786}">
      <dsp:nvSpPr>
        <dsp:cNvPr id="0" name=""/>
        <dsp:cNvSpPr/>
      </dsp:nvSpPr>
      <dsp:spPr>
        <a:xfrm>
          <a:off x="491366" y="2541215"/>
          <a:ext cx="1642369" cy="1313895"/>
        </a:xfrm>
        <a:prstGeom prst="roundRect">
          <a:avLst>
            <a:gd name="adj" fmla="val 1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0" kern="1200" dirty="0">
              <a:latin typeface="Gill Sans MT"/>
              <a:cs typeface="Gill Sans MT"/>
            </a:rPr>
            <a:t>Assign </a:t>
          </a:r>
          <a:r>
            <a:rPr lang="en-US" sz="1500" b="0" kern="1200" dirty="0" smtClean="0">
              <a:latin typeface="Gill Sans MT"/>
              <a:cs typeface="Gill Sans MT"/>
            </a:rPr>
            <a:t>caring mentors</a:t>
          </a:r>
          <a:endParaRPr lang="en-US" sz="1500" b="0" kern="1200" dirty="0">
            <a:latin typeface="Gill Sans MT"/>
            <a:cs typeface="Gill Sans MT"/>
          </a:endParaRPr>
        </a:p>
      </dsp:txBody>
      <dsp:txXfrm>
        <a:off x="529849" y="2579698"/>
        <a:ext cx="1565403" cy="1236929"/>
      </dsp:txXfrm>
    </dsp:sp>
    <dsp:sp modelId="{BAFA4B57-3625-6146-BD2A-96AD24D3A2AE}">
      <dsp:nvSpPr>
        <dsp:cNvPr id="0" name=""/>
        <dsp:cNvSpPr/>
      </dsp:nvSpPr>
      <dsp:spPr>
        <a:xfrm rot="13500000">
          <a:off x="1824576" y="1715666"/>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C5B424-6B72-4348-8D72-2D439C796CD3}">
      <dsp:nvSpPr>
        <dsp:cNvPr id="0" name=""/>
        <dsp:cNvSpPr/>
      </dsp:nvSpPr>
      <dsp:spPr>
        <a:xfrm>
          <a:off x="1235251" y="745317"/>
          <a:ext cx="1642369" cy="1313895"/>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0" kern="1200" dirty="0">
              <a:latin typeface="Gill Sans MT"/>
              <a:cs typeface="Gill Sans MT"/>
            </a:rPr>
            <a:t>Partner with families/students to develop Student Attendance Success Plan</a:t>
          </a:r>
        </a:p>
      </dsp:txBody>
      <dsp:txXfrm>
        <a:off x="1273734" y="783800"/>
        <a:ext cx="1565403" cy="1236929"/>
      </dsp:txXfrm>
    </dsp:sp>
    <dsp:sp modelId="{17AAFF74-DC93-2941-AB12-BE4066C4CC61}">
      <dsp:nvSpPr>
        <dsp:cNvPr id="0" name=""/>
        <dsp:cNvSpPr/>
      </dsp:nvSpPr>
      <dsp:spPr>
        <a:xfrm rot="16200000">
          <a:off x="3060717" y="1203640"/>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4AB4F9-7157-BA4E-8FB0-91723BA2C59D}">
      <dsp:nvSpPr>
        <dsp:cNvPr id="0" name=""/>
        <dsp:cNvSpPr/>
      </dsp:nvSpPr>
      <dsp:spPr>
        <a:xfrm>
          <a:off x="3031148" y="1432"/>
          <a:ext cx="1642369" cy="1313895"/>
        </a:xfrm>
        <a:prstGeom prst="roundRect">
          <a:avLst>
            <a:gd name="adj" fmla="val 10000"/>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0" kern="1200" dirty="0">
              <a:latin typeface="Gill Sans MT"/>
              <a:cs typeface="Gill Sans MT"/>
            </a:rPr>
            <a:t>Recruit for engaging before-or-after-school activities</a:t>
          </a:r>
        </a:p>
      </dsp:txBody>
      <dsp:txXfrm>
        <a:off x="3069631" y="39915"/>
        <a:ext cx="1565403" cy="1236929"/>
      </dsp:txXfrm>
    </dsp:sp>
    <dsp:sp modelId="{F3B733EF-9CF4-AB4A-9E32-330F35BBBD49}">
      <dsp:nvSpPr>
        <dsp:cNvPr id="0" name=""/>
        <dsp:cNvSpPr/>
      </dsp:nvSpPr>
      <dsp:spPr>
        <a:xfrm rot="18900000">
          <a:off x="4296858" y="1715666"/>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836FC4-824C-FE41-ABA1-D3AC64836142}">
      <dsp:nvSpPr>
        <dsp:cNvPr id="0" name=""/>
        <dsp:cNvSpPr/>
      </dsp:nvSpPr>
      <dsp:spPr>
        <a:xfrm>
          <a:off x="4827046" y="745317"/>
          <a:ext cx="1642369" cy="1313895"/>
        </a:xfrm>
        <a:prstGeom prst="roundRect">
          <a:avLst>
            <a:gd name="adj" fmla="val 10000"/>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0" kern="1200" dirty="0">
              <a:latin typeface="Gill Sans MT"/>
              <a:cs typeface="Gill Sans MT"/>
            </a:rPr>
            <a:t>Connect to Walk-to-School Companion</a:t>
          </a:r>
        </a:p>
      </dsp:txBody>
      <dsp:txXfrm>
        <a:off x="4865529" y="783800"/>
        <a:ext cx="1565403" cy="1236929"/>
      </dsp:txXfrm>
    </dsp:sp>
    <dsp:sp modelId="{D98ED67F-5F87-A945-B6DD-F2C5E8E33728}">
      <dsp:nvSpPr>
        <dsp:cNvPr id="0" name=""/>
        <dsp:cNvSpPr/>
      </dsp:nvSpPr>
      <dsp:spPr>
        <a:xfrm>
          <a:off x="4808884" y="2951807"/>
          <a:ext cx="1583232" cy="492710"/>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5CE2C7-2BAA-214E-8331-A049338D2452}">
      <dsp:nvSpPr>
        <dsp:cNvPr id="0" name=""/>
        <dsp:cNvSpPr/>
      </dsp:nvSpPr>
      <dsp:spPr>
        <a:xfrm>
          <a:off x="5570931" y="2541215"/>
          <a:ext cx="1642369" cy="1313895"/>
        </a:xfrm>
        <a:prstGeom prst="roundRect">
          <a:avLst>
            <a:gd name="adj" fmla="val 10000"/>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0" kern="1200" dirty="0">
              <a:latin typeface="Gill Sans MT"/>
              <a:cs typeface="Gill Sans MT"/>
            </a:rPr>
            <a:t>Offer plan or contacts for health support</a:t>
          </a:r>
        </a:p>
      </dsp:txBody>
      <dsp:txXfrm>
        <a:off x="5609414" y="2579698"/>
        <a:ext cx="1565403" cy="12369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E430-2924-1A4E-BD46-4B65A7E6C527}">
      <dsp:nvSpPr>
        <dsp:cNvPr id="0" name=""/>
        <dsp:cNvSpPr/>
      </dsp:nvSpPr>
      <dsp:spPr>
        <a:xfrm>
          <a:off x="2670" y="57858"/>
          <a:ext cx="2603793" cy="649179"/>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Tier 3</a:t>
          </a:r>
        </a:p>
      </dsp:txBody>
      <dsp:txXfrm>
        <a:off x="2670" y="57858"/>
        <a:ext cx="2603793" cy="649179"/>
      </dsp:txXfrm>
    </dsp:sp>
    <dsp:sp modelId="{528CB535-E440-5B47-8D72-62C932DFCDED}">
      <dsp:nvSpPr>
        <dsp:cNvPr id="0" name=""/>
        <dsp:cNvSpPr/>
      </dsp:nvSpPr>
      <dsp:spPr>
        <a:xfrm>
          <a:off x="2670" y="707037"/>
          <a:ext cx="2603793" cy="3647847"/>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Gill Sans MT"/>
              <a:cs typeface="Gill Sans MT"/>
            </a:rPr>
            <a:t>Tier 3 </a:t>
          </a:r>
          <a:r>
            <a:rPr lang="en-US" sz="1800" kern="1200" dirty="0">
              <a:latin typeface="Gill Sans MT"/>
              <a:cs typeface="Gill Sans MT"/>
            </a:rPr>
            <a:t>provides intensive interventions, often from multiple agencies or specialists within a school district or community.</a:t>
          </a:r>
          <a:endParaRPr lang="en-US" sz="1800" b="0" kern="1200" dirty="0">
            <a:solidFill>
              <a:schemeClr val="accent1"/>
            </a:solidFill>
            <a:latin typeface="Gill Sans MT"/>
            <a:cs typeface="Gill Sans MT"/>
          </a:endParaRPr>
        </a:p>
      </dsp:txBody>
      <dsp:txXfrm>
        <a:off x="2670" y="707037"/>
        <a:ext cx="2603793" cy="3647847"/>
      </dsp:txXfrm>
    </dsp:sp>
    <dsp:sp modelId="{A1335879-9AF5-9547-8444-225B9606D53B}">
      <dsp:nvSpPr>
        <dsp:cNvPr id="0" name=""/>
        <dsp:cNvSpPr/>
      </dsp:nvSpPr>
      <dsp:spPr>
        <a:xfrm>
          <a:off x="2941989" y="52742"/>
          <a:ext cx="2603793" cy="649179"/>
        </a:xfrm>
        <a:prstGeom prst="rec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   Who are the families in Tier 3?</a:t>
          </a:r>
          <a:endParaRPr lang="en-US" sz="1800" kern="1200" dirty="0">
            <a:ln>
              <a:noFill/>
            </a:ln>
          </a:endParaRPr>
        </a:p>
      </dsp:txBody>
      <dsp:txXfrm>
        <a:off x="2941989" y="52742"/>
        <a:ext cx="2603793" cy="649179"/>
      </dsp:txXfrm>
    </dsp:sp>
    <dsp:sp modelId="{901A9F2C-19B2-BB47-A35E-72A33582A851}">
      <dsp:nvSpPr>
        <dsp:cNvPr id="0" name=""/>
        <dsp:cNvSpPr/>
      </dsp:nvSpPr>
      <dsp:spPr>
        <a:xfrm>
          <a:off x="2942796" y="707037"/>
          <a:ext cx="2603793" cy="3647847"/>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Gill Sans MT"/>
              <a:cs typeface="Gill Sans MT"/>
            </a:rPr>
            <a:t>Missing 20% or more of the prior or current school year for any reason.</a:t>
          </a:r>
          <a:endParaRPr lang="en-US" sz="1800" b="0" kern="1200" dirty="0">
            <a:solidFill>
              <a:srgbClr val="144056"/>
            </a:solidFill>
            <a:latin typeface="Gill Sans MT"/>
            <a:cs typeface="Gill Sans MT"/>
          </a:endParaRPr>
        </a:p>
        <a:p>
          <a:pPr marL="171450" lvl="1" indent="-171450" algn="l" defTabSz="800100">
            <a:lnSpc>
              <a:spcPct val="90000"/>
            </a:lnSpc>
            <a:spcBef>
              <a:spcPct val="0"/>
            </a:spcBef>
            <a:spcAft>
              <a:spcPct val="15000"/>
            </a:spcAft>
            <a:buChar char="••"/>
          </a:pPr>
          <a:r>
            <a:rPr lang="en-US" sz="1800" kern="1200" dirty="0">
              <a:latin typeface="Gill Sans MT"/>
              <a:cs typeface="Gill Sans MT"/>
            </a:rPr>
            <a:t>Already involved in the system (child welfare, juvenile or criminal justice).</a:t>
          </a:r>
        </a:p>
        <a:p>
          <a:pPr marL="171450" lvl="1" indent="-171450" algn="l" defTabSz="800100">
            <a:lnSpc>
              <a:spcPct val="90000"/>
            </a:lnSpc>
            <a:spcBef>
              <a:spcPct val="0"/>
            </a:spcBef>
            <a:spcAft>
              <a:spcPct val="15000"/>
            </a:spcAft>
            <a:buChar char="••"/>
          </a:pPr>
          <a:endParaRPr lang="en-US" sz="1800" kern="1200" dirty="0">
            <a:solidFill>
              <a:srgbClr val="144056"/>
            </a:solidFill>
            <a:latin typeface="Gill Sans MT"/>
            <a:cs typeface="Gill Sans MT"/>
          </a:endParaRPr>
        </a:p>
      </dsp:txBody>
      <dsp:txXfrm>
        <a:off x="2942796" y="707037"/>
        <a:ext cx="2603793" cy="3647847"/>
      </dsp:txXfrm>
    </dsp:sp>
    <dsp:sp modelId="{7783D475-4A91-5541-987C-EB1914ED9490}">
      <dsp:nvSpPr>
        <dsp:cNvPr id="0" name=""/>
        <dsp:cNvSpPr/>
      </dsp:nvSpPr>
      <dsp:spPr>
        <a:xfrm>
          <a:off x="5939320" y="57858"/>
          <a:ext cx="2603793" cy="649179"/>
        </a:xfrm>
        <a:prstGeom prst="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Rockwell"/>
              <a:cs typeface="Rockwell"/>
            </a:rPr>
            <a:t>For which families is Tier 3 sufficient?</a:t>
          </a:r>
        </a:p>
      </dsp:txBody>
      <dsp:txXfrm>
        <a:off x="5939320" y="57858"/>
        <a:ext cx="2603793" cy="649179"/>
      </dsp:txXfrm>
    </dsp:sp>
    <dsp:sp modelId="{B4013F42-D161-0E45-890C-54B80907D042}">
      <dsp:nvSpPr>
        <dsp:cNvPr id="0" name=""/>
        <dsp:cNvSpPr/>
      </dsp:nvSpPr>
      <dsp:spPr>
        <a:xfrm>
          <a:off x="5939320" y="725970"/>
          <a:ext cx="2603793" cy="3647847"/>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a:latin typeface="Gill Sans MT"/>
              <a:cs typeface="Gill Sans MT"/>
            </a:rPr>
            <a:t>Families who feel hopeless because of the barriers they face. </a:t>
          </a:r>
          <a:endParaRPr lang="en-US" sz="1800" b="0" kern="1200" dirty="0">
            <a:solidFill>
              <a:srgbClr val="144056"/>
            </a:solidFill>
            <a:latin typeface="Gill Sans MT"/>
            <a:cs typeface="Gill Sans MT"/>
          </a:endParaRPr>
        </a:p>
        <a:p>
          <a:pPr marL="171450" lvl="1" indent="-171450" algn="l" defTabSz="800100">
            <a:lnSpc>
              <a:spcPct val="90000"/>
            </a:lnSpc>
            <a:spcBef>
              <a:spcPct val="0"/>
            </a:spcBef>
            <a:spcAft>
              <a:spcPct val="15000"/>
            </a:spcAft>
            <a:buChar char="••"/>
          </a:pPr>
          <a:r>
            <a:rPr lang="en-US" altLang="en-US" sz="1800" kern="1200">
              <a:latin typeface="Gill Sans MT"/>
              <a:cs typeface="Gill Sans MT"/>
            </a:rPr>
            <a:t>Families who are unable to experience success without intervention.</a:t>
          </a:r>
          <a:endParaRPr lang="en-US" altLang="en-US" sz="1800" kern="1200" dirty="0">
            <a:latin typeface="Gill Sans MT"/>
            <a:cs typeface="Gill Sans MT"/>
          </a:endParaRPr>
        </a:p>
        <a:p>
          <a:pPr marL="171450" lvl="1" indent="-171450" algn="l" defTabSz="800100">
            <a:lnSpc>
              <a:spcPct val="90000"/>
            </a:lnSpc>
            <a:spcBef>
              <a:spcPct val="0"/>
            </a:spcBef>
            <a:spcAft>
              <a:spcPct val="15000"/>
            </a:spcAft>
            <a:buChar char="••"/>
          </a:pPr>
          <a:r>
            <a:rPr lang="en-US" altLang="en-US" sz="1800" kern="1200">
              <a:latin typeface="Gill Sans MT"/>
              <a:cs typeface="Gill Sans MT"/>
            </a:rPr>
            <a:t>Families who have a negative relationship with school.</a:t>
          </a:r>
          <a:endParaRPr lang="en-US" altLang="en-US" sz="1800" kern="1200" dirty="0">
            <a:latin typeface="Gill Sans MT"/>
            <a:cs typeface="Gill Sans MT"/>
          </a:endParaRPr>
        </a:p>
        <a:p>
          <a:pPr marL="171450" lvl="1" indent="-171450" algn="l" defTabSz="800100">
            <a:lnSpc>
              <a:spcPct val="90000"/>
            </a:lnSpc>
            <a:spcBef>
              <a:spcPct val="0"/>
            </a:spcBef>
            <a:spcAft>
              <a:spcPct val="15000"/>
            </a:spcAft>
            <a:buChar char="••"/>
          </a:pPr>
          <a:r>
            <a:rPr lang="en-US" altLang="en-US" sz="1800" kern="1200" dirty="0">
              <a:latin typeface="Gill Sans MT"/>
              <a:cs typeface="Gill Sans MT"/>
            </a:rPr>
            <a:t>Families who require ongoing support for sustained success. </a:t>
          </a:r>
        </a:p>
      </dsp:txBody>
      <dsp:txXfrm>
        <a:off x="5939320" y="725970"/>
        <a:ext cx="2603793" cy="36478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8455D-5F10-7241-B550-C88D8D4F66FC}">
      <dsp:nvSpPr>
        <dsp:cNvPr id="0" name=""/>
        <dsp:cNvSpPr/>
      </dsp:nvSpPr>
      <dsp:spPr>
        <a:xfrm>
          <a:off x="725090" y="275226"/>
          <a:ext cx="683418" cy="683418"/>
        </a:xfrm>
        <a:prstGeom prst="ellipse">
          <a:avLst/>
        </a:prstGeom>
        <a:solidFill>
          <a:srgbClr val="1B637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Locality A</a:t>
          </a:r>
        </a:p>
      </dsp:txBody>
      <dsp:txXfrm>
        <a:off x="825174" y="375310"/>
        <a:ext cx="483250" cy="483250"/>
      </dsp:txXfrm>
    </dsp:sp>
    <dsp:sp modelId="{EDACEFF3-ED38-914F-A5B3-8F43ED946065}">
      <dsp:nvSpPr>
        <dsp:cNvPr id="0" name=""/>
        <dsp:cNvSpPr/>
      </dsp:nvSpPr>
      <dsp:spPr>
        <a:xfrm rot="2700000">
          <a:off x="1335077" y="860497"/>
          <a:ext cx="181222" cy="2306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343039" y="887406"/>
        <a:ext cx="126855" cy="138391"/>
      </dsp:txXfrm>
    </dsp:sp>
    <dsp:sp modelId="{5F8E67A1-D0DE-6D4E-AF08-BEE8607246CE}">
      <dsp:nvSpPr>
        <dsp:cNvPr id="0" name=""/>
        <dsp:cNvSpPr/>
      </dsp:nvSpPr>
      <dsp:spPr>
        <a:xfrm>
          <a:off x="1450121" y="1000257"/>
          <a:ext cx="683418" cy="683418"/>
        </a:xfrm>
        <a:prstGeom prst="ellipse">
          <a:avLst/>
        </a:prstGeom>
        <a:solidFill>
          <a:srgbClr val="1B637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Locality B</a:t>
          </a:r>
        </a:p>
      </dsp:txBody>
      <dsp:txXfrm>
        <a:off x="1550205" y="1100341"/>
        <a:ext cx="483250" cy="483250"/>
      </dsp:txXfrm>
    </dsp:sp>
    <dsp:sp modelId="{4C77C6A9-E54E-6F43-B53A-5626090A8606}">
      <dsp:nvSpPr>
        <dsp:cNvPr id="0" name=""/>
        <dsp:cNvSpPr/>
      </dsp:nvSpPr>
      <dsp:spPr>
        <a:xfrm rot="8100000">
          <a:off x="1342330" y="1585528"/>
          <a:ext cx="181222" cy="2306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388735" y="1612437"/>
        <a:ext cx="126855" cy="138391"/>
      </dsp:txXfrm>
    </dsp:sp>
    <dsp:sp modelId="{A305C960-B72C-8647-88FB-D8B8970AA8E7}">
      <dsp:nvSpPr>
        <dsp:cNvPr id="0" name=""/>
        <dsp:cNvSpPr/>
      </dsp:nvSpPr>
      <dsp:spPr>
        <a:xfrm>
          <a:off x="725090" y="1725288"/>
          <a:ext cx="683418" cy="683418"/>
        </a:xfrm>
        <a:prstGeom prst="ellipse">
          <a:avLst/>
        </a:prstGeom>
        <a:solidFill>
          <a:srgbClr val="1B637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Locality C: Early Innovator</a:t>
          </a:r>
        </a:p>
      </dsp:txBody>
      <dsp:txXfrm>
        <a:off x="825174" y="1825372"/>
        <a:ext cx="483250" cy="483250"/>
      </dsp:txXfrm>
    </dsp:sp>
    <dsp:sp modelId="{A5670918-C570-3547-9DEA-286CEE77035E}">
      <dsp:nvSpPr>
        <dsp:cNvPr id="0" name=""/>
        <dsp:cNvSpPr/>
      </dsp:nvSpPr>
      <dsp:spPr>
        <a:xfrm rot="13500000">
          <a:off x="617299" y="1592781"/>
          <a:ext cx="181222" cy="2306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663704" y="1658134"/>
        <a:ext cx="126855" cy="138391"/>
      </dsp:txXfrm>
    </dsp:sp>
    <dsp:sp modelId="{8FC6CAB6-00C1-2C45-974B-85D33BC3725B}">
      <dsp:nvSpPr>
        <dsp:cNvPr id="0" name=""/>
        <dsp:cNvSpPr/>
      </dsp:nvSpPr>
      <dsp:spPr>
        <a:xfrm>
          <a:off x="59" y="1000257"/>
          <a:ext cx="683418" cy="683418"/>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Locality C</a:t>
          </a:r>
        </a:p>
      </dsp:txBody>
      <dsp:txXfrm>
        <a:off x="100143" y="1100341"/>
        <a:ext cx="483250" cy="483250"/>
      </dsp:txXfrm>
    </dsp:sp>
    <dsp:sp modelId="{D3DAF406-2010-494F-A753-4E2361D45570}">
      <dsp:nvSpPr>
        <dsp:cNvPr id="0" name=""/>
        <dsp:cNvSpPr/>
      </dsp:nvSpPr>
      <dsp:spPr>
        <a:xfrm rot="18900000">
          <a:off x="610046" y="867750"/>
          <a:ext cx="181222" cy="23065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618008" y="933103"/>
        <a:ext cx="126855" cy="1383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A3FE4964-BD98-D648-9DD7-E9DE114F1555}" type="datetimeFigureOut">
              <a:rPr lang="en-US"/>
              <a:pPr/>
              <a:t>4/9/16</a:t>
            </a:fld>
            <a:endParaRPr lang="en-US"/>
          </a:p>
        </p:txBody>
      </p:sp>
      <p:sp>
        <p:nvSpPr>
          <p:cNvPr id="4608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E5FFDB85-8CE4-9544-9427-D2162F13002A}" type="slidenum">
              <a:rPr lang="en-US"/>
              <a:pPr/>
              <a:t>‹#›</a:t>
            </a:fld>
            <a:endParaRPr lang="en-US"/>
          </a:p>
        </p:txBody>
      </p:sp>
    </p:spTree>
    <p:extLst>
      <p:ext uri="{BB962C8B-B14F-4D97-AF65-F5344CB8AC3E}">
        <p14:creationId xmlns:p14="http://schemas.microsoft.com/office/powerpoint/2010/main" val="11989800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644454542"/>
      </p:ext>
    </p:extLst>
  </p:cSld>
  <p:clrMap bg1="lt1" tx1="dk1" bg2="dk2" tx2="lt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defTabSz="457200" rtl="0" fontAlgn="base">
      <a:spcBef>
        <a:spcPct val="30000"/>
      </a:spcBef>
      <a:spcAft>
        <a:spcPct val="0"/>
      </a:spcAft>
      <a:defRPr sz="1200" kern="1200">
        <a:solidFill>
          <a:schemeClr val="tx1"/>
        </a:solidFill>
        <a:latin typeface="+mn-lt"/>
        <a:ea typeface="ＭＳ Ｐゴシック" charset="0"/>
        <a:cs typeface="+mn-cs"/>
      </a:defRPr>
    </a:lvl2pPr>
    <a:lvl3pPr marL="1143000" indent="-2286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600200" indent="-228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2057400" indent="-2286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95"/>
          <p:cNvSpPr>
            <a:spLocks noGrp="1" noRot="1" noChangeAspect="1" noTextEdit="1"/>
          </p:cNvSpPr>
          <p:nvPr>
            <p:ph type="sldImg" idx="2"/>
          </p:nvPr>
        </p:nvSpPr>
        <p:spPr>
          <a:xfrm>
            <a:off x="1143000" y="685800"/>
            <a:ext cx="4572000" cy="3429000"/>
          </a:xfrm>
          <a:noFill/>
          <a:ln>
            <a:headEnd/>
            <a:tailEnd/>
          </a:ln>
        </p:spPr>
      </p:sp>
      <p:sp>
        <p:nvSpPr>
          <p:cNvPr id="33794" name="Shape 9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272572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xfrm>
            <a:off x="1143000" y="685800"/>
            <a:ext cx="4572000" cy="3429000"/>
          </a:xfrm>
          <a:ln>
            <a:miter lim="800000"/>
            <a:headEnd/>
            <a:tailEnd/>
          </a:ln>
        </p:spPr>
      </p:sp>
      <p:sp>
        <p:nvSpPr>
          <p:cNvPr id="41986"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
        <p:nvSpPr>
          <p:cNvPr id="41987"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2CCA5A-4C53-9449-A191-C0F35E2BFBAA}" type="slidenum">
              <a:rPr lang="en-US" sz="1800"/>
              <a:pPr/>
              <a:t>40</a:t>
            </a:fld>
            <a:endParaRPr lang="en-US" sz="1800"/>
          </a:p>
        </p:txBody>
      </p:sp>
    </p:spTree>
    <p:extLst>
      <p:ext uri="{BB962C8B-B14F-4D97-AF65-F5344CB8AC3E}">
        <p14:creationId xmlns:p14="http://schemas.microsoft.com/office/powerpoint/2010/main" val="16569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09"/>
          <p:cNvSpPr>
            <a:spLocks noGrp="1" noRot="1" noChangeAspect="1" noTextEdit="1"/>
          </p:cNvSpPr>
          <p:nvPr>
            <p:ph type="sldImg" idx="2"/>
          </p:nvPr>
        </p:nvSpPr>
        <p:spPr>
          <a:xfrm>
            <a:off x="1143000" y="685800"/>
            <a:ext cx="4572000" cy="3429000"/>
          </a:xfrm>
          <a:noFill/>
          <a:ln>
            <a:headEnd/>
            <a:tailEnd/>
          </a:ln>
        </p:spPr>
      </p:sp>
      <p:sp>
        <p:nvSpPr>
          <p:cNvPr id="34818" name="Shape 11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395099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33"/>
          <p:cNvSpPr>
            <a:spLocks noGrp="1" noRot="1" noChangeAspect="1" noTextEdit="1"/>
          </p:cNvSpPr>
          <p:nvPr>
            <p:ph type="sldImg" idx="2"/>
          </p:nvPr>
        </p:nvSpPr>
        <p:spPr>
          <a:xfrm>
            <a:off x="1143000" y="685800"/>
            <a:ext cx="4572000" cy="3429000"/>
          </a:xfrm>
          <a:noFill/>
          <a:ln>
            <a:headEnd/>
            <a:tailEnd/>
          </a:ln>
        </p:spPr>
      </p:sp>
      <p:sp>
        <p:nvSpPr>
          <p:cNvPr id="35842" name="Shape 13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10011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xfrm>
            <a:off x="1143000" y="685800"/>
            <a:ext cx="4572000" cy="3429000"/>
          </a:xfrm>
          <a:ln>
            <a:headEnd/>
            <a:tailEnd/>
          </a:ln>
        </p:spPr>
      </p:sp>
      <p:sp>
        <p:nvSpPr>
          <p:cNvPr id="378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dirty="0">
                <a:latin typeface="Arial" charset="0"/>
              </a:rPr>
              <a:t>It’s easy not to notice when your child may be missing too much school. 10% of a school year is about 18 days of absence. That sounds like a lot but when you break it down, that’s just two days a month. Most parents don’t get too stressed out if their child misses two days of class in a month. But when it happens month after month, it becomes a problem. Why?</a:t>
            </a:r>
          </a:p>
        </p:txBody>
      </p:sp>
      <p:sp>
        <p:nvSpPr>
          <p:cNvPr id="37891"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8A5F73-A00B-2A46-9671-4C005841E74C}" type="slidenum">
              <a:rPr lang="en-US"/>
              <a:pPr/>
              <a:t>8</a:t>
            </a:fld>
            <a:endParaRPr lang="en-US"/>
          </a:p>
        </p:txBody>
      </p:sp>
    </p:spTree>
    <p:extLst>
      <p:ext uri="{BB962C8B-B14F-4D97-AF65-F5344CB8AC3E}">
        <p14:creationId xmlns:p14="http://schemas.microsoft.com/office/powerpoint/2010/main" val="326244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xfrm>
            <a:off x="1143000" y="685800"/>
            <a:ext cx="4572000" cy="3429000"/>
          </a:xfrm>
          <a:ln>
            <a:headEnd/>
            <a:tailEnd/>
          </a:ln>
        </p:spPr>
      </p:sp>
      <p:sp>
        <p:nvSpPr>
          <p:cNvPr id="399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The impact increases with multiple years of chronic absence. Experience indicates turning chronic absence around within 2 two years leaves a reasonable opportunity for students to recuperate academically  from the lost time. Three consecutive years or more of chronic absence leaves gaping deficits. For principals this puts a very high priority on preventing or abating chronic absence from the outset of schooling.</a:t>
            </a:r>
          </a:p>
        </p:txBody>
      </p:sp>
      <p:sp>
        <p:nvSpPr>
          <p:cNvPr id="39939"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CFCE6B6-B89C-6748-89DB-F118933708ED}" type="slidenum">
              <a:rPr lang="en-US"/>
              <a:pPr/>
              <a:t>12</a:t>
            </a:fld>
            <a:endParaRPr lang="en-US"/>
          </a:p>
        </p:txBody>
      </p:sp>
    </p:spTree>
    <p:extLst>
      <p:ext uri="{BB962C8B-B14F-4D97-AF65-F5344CB8AC3E}">
        <p14:creationId xmlns:p14="http://schemas.microsoft.com/office/powerpoint/2010/main" val="10238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1143000" y="685800"/>
            <a:ext cx="4572000" cy="3429000"/>
          </a:xfrm>
          <a:ln>
            <a:headEnd/>
            <a:tailEnd/>
          </a:ln>
        </p:spPr>
      </p:sp>
      <p:sp>
        <p:nvSpPr>
          <p:cNvPr id="4096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Chronic early absence is the percentage of children in grades K-3 that miss 10% or more of the school year (or 18+ days in a 180-day school year).</a:t>
            </a:r>
          </a:p>
          <a:p>
            <a:pPr>
              <a:spcBef>
                <a:spcPct val="0"/>
              </a:spcBef>
            </a:pPr>
            <a:endParaRPr lang="en-US">
              <a:latin typeface="Arial" charset="0"/>
            </a:endParaRPr>
          </a:p>
          <a:p>
            <a:pPr>
              <a:spcBef>
                <a:spcPct val="0"/>
              </a:spcBef>
            </a:pPr>
            <a:r>
              <a:rPr lang="en-US" b="1">
                <a:latin typeface="Arial" charset="0"/>
              </a:rPr>
              <a:t>Research shows that children who are chronically absent in kindergarten</a:t>
            </a:r>
          </a:p>
          <a:p>
            <a:pPr>
              <a:spcBef>
                <a:spcPct val="0"/>
              </a:spcBef>
            </a:pPr>
            <a:endParaRPr lang="en-US" b="1">
              <a:latin typeface="Arial" charset="0"/>
            </a:endParaRPr>
          </a:p>
          <a:p>
            <a:pPr>
              <a:spcBef>
                <a:spcPct val="0"/>
              </a:spcBef>
            </a:pPr>
            <a:r>
              <a:rPr lang="en-US" b="1">
                <a:latin typeface="Arial" charset="0"/>
              </a:rPr>
              <a:t>Show lower levels of literacy in 1</a:t>
            </a:r>
            <a:r>
              <a:rPr lang="en-US" b="1" baseline="30000">
                <a:latin typeface="Arial" charset="0"/>
              </a:rPr>
              <a:t>st</a:t>
            </a:r>
            <a:r>
              <a:rPr lang="en-US" b="1">
                <a:latin typeface="Arial" charset="0"/>
              </a:rPr>
              <a:t> grade</a:t>
            </a:r>
          </a:p>
          <a:p>
            <a:pPr>
              <a:spcBef>
                <a:spcPct val="0"/>
              </a:spcBef>
            </a:pPr>
            <a:endParaRPr lang="en-US" b="1">
              <a:latin typeface="Arial" charset="0"/>
            </a:endParaRPr>
          </a:p>
          <a:p>
            <a:pPr>
              <a:spcBef>
                <a:spcPct val="0"/>
              </a:spcBef>
            </a:pPr>
            <a:r>
              <a:rPr lang="en-US" b="1">
                <a:latin typeface="Arial" charset="0"/>
              </a:rPr>
              <a:t>AND  that chronic absence in kindergarten can predict lower achievement as far out as the 5</a:t>
            </a:r>
            <a:r>
              <a:rPr lang="en-US" b="1" baseline="30000">
                <a:latin typeface="Arial" charset="0"/>
              </a:rPr>
              <a:t>th</a:t>
            </a:r>
            <a:r>
              <a:rPr lang="en-US" b="1">
                <a:latin typeface="Arial" charset="0"/>
              </a:rPr>
              <a:t> grade.</a:t>
            </a:r>
          </a:p>
          <a:p>
            <a:pPr>
              <a:spcBef>
                <a:spcPct val="0"/>
              </a:spcBef>
            </a:pPr>
            <a:endParaRPr lang="en-US">
              <a:latin typeface="Arial" charset="0"/>
            </a:endParaRPr>
          </a:p>
          <a:p>
            <a:pPr>
              <a:spcBef>
                <a:spcPct val="0"/>
              </a:spcBef>
            </a:pPr>
            <a:r>
              <a:rPr lang="en-US">
                <a:latin typeface="Arial" charset="0"/>
              </a:rPr>
              <a:t>It is easy to overlook the prevalence of chronic early absence and think you don’t have an attendance problem if you only look at average daily attendance.</a:t>
            </a:r>
          </a:p>
          <a:p>
            <a:pPr>
              <a:spcBef>
                <a:spcPct val="0"/>
              </a:spcBef>
            </a:pPr>
            <a:endParaRPr lang="en-US">
              <a:latin typeface="Arial" charset="0"/>
            </a:endParaRPr>
          </a:p>
          <a:p>
            <a:pPr>
              <a:spcBef>
                <a:spcPct val="0"/>
              </a:spcBef>
            </a:pPr>
            <a:r>
              <a:rPr lang="en-US" b="1">
                <a:latin typeface="Arial" charset="0"/>
              </a:rPr>
              <a:t>BUT in 2012, Rhode Island’s 4 core cities had an average daily attendance rate of 94%, BUT almost 1 in 5 students (19%) were chronically absent.</a:t>
            </a:r>
          </a:p>
          <a:p>
            <a:pPr>
              <a:spcBef>
                <a:spcPct val="0"/>
              </a:spcBef>
            </a:pPr>
            <a:endParaRPr lang="en-US">
              <a:latin typeface="Arial" charset="0"/>
            </a:endParaRPr>
          </a:p>
          <a:p>
            <a:pPr>
              <a:spcBef>
                <a:spcPct val="0"/>
              </a:spcBef>
            </a:pPr>
            <a:r>
              <a:rPr lang="en-US">
                <a:latin typeface="Arial" charset="0"/>
              </a:rPr>
              <a:t>Chronic early absence can be reduced by using data to regularly identify and intervene with students who have multiple absences, engaging, educating and providing supports for families, personalizing the educational experience for all students, and educating communities to support school attendance.</a:t>
            </a:r>
          </a:p>
        </p:txBody>
      </p:sp>
      <p:sp>
        <p:nvSpPr>
          <p:cNvPr id="40963"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2F055-FD5A-D745-897D-98AC8ECBDBEC}" type="slidenum">
              <a:rPr lang="en-US"/>
              <a:pPr/>
              <a:t>13</a:t>
            </a:fld>
            <a:endParaRPr lang="en-US"/>
          </a:p>
        </p:txBody>
      </p:sp>
    </p:spTree>
    <p:extLst>
      <p:ext uri="{BB962C8B-B14F-4D97-AF65-F5344CB8AC3E}">
        <p14:creationId xmlns:p14="http://schemas.microsoft.com/office/powerpoint/2010/main" val="180315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372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143000" y="685800"/>
            <a:ext cx="4572000" cy="3429000"/>
          </a:xfrm>
          <a:ln>
            <a:miter lim="800000"/>
            <a:headEnd/>
            <a:tailEnd/>
          </a:ln>
        </p:spPr>
      </p:sp>
      <p:sp>
        <p:nvSpPr>
          <p:cNvPr id="44034"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a:latin typeface="Arial" charset="0"/>
              </a:rPr>
              <a:t>At same time, we know schools and communities can understand why kids aren’t in school and  turn attendance around when they implement these five strategies with fidelity.    How schools carry them out can be tailored to their own realities and strengths.</a:t>
            </a:r>
          </a:p>
          <a:p>
            <a:pPr>
              <a:spcBef>
                <a:spcPct val="0"/>
              </a:spcBef>
            </a:pPr>
            <a:endParaRPr lang="en-US">
              <a:latin typeface="Arial" charset="0"/>
            </a:endParaRPr>
          </a:p>
          <a:p>
            <a:pPr>
              <a:spcBef>
                <a:spcPct val="0"/>
              </a:spcBef>
            </a:pPr>
            <a:r>
              <a:rPr lang="en-US">
                <a:latin typeface="Arial" charset="0"/>
              </a:rPr>
              <a:t>Then – I go through and offer examples of what each one of these might look like.  I also clarify that recognizing good and improved attendance isn’t just providing perfect attendance awards for a semester or year– which doesn’t help to motivate improvement among the students with the most problematic attendance.</a:t>
            </a:r>
          </a:p>
          <a:p>
            <a:pPr>
              <a:spcBef>
                <a:spcPct val="0"/>
              </a:spcBef>
            </a:pPr>
            <a:endParaRPr lang="en-US">
              <a:latin typeface="Arial" charset="0"/>
            </a:endParaRPr>
          </a:p>
          <a:p>
            <a:pPr>
              <a:spcBef>
                <a:spcPct val="0"/>
              </a:spcBef>
            </a:pPr>
            <a:endParaRPr lang="en-US">
              <a:latin typeface="Arial" charset="0"/>
            </a:endParaRPr>
          </a:p>
        </p:txBody>
      </p:sp>
      <p:sp>
        <p:nvSpPr>
          <p:cNvPr id="44035"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6F935B-408C-4A4C-AD6A-9EF122C47077}" type="slidenum">
              <a:rPr lang="en-US" sz="1800"/>
              <a:pPr/>
              <a:t>33</a:t>
            </a:fld>
            <a:endParaRPr lang="en-US" sz="1800"/>
          </a:p>
        </p:txBody>
      </p:sp>
    </p:spTree>
    <p:extLst>
      <p:ext uri="{BB962C8B-B14F-4D97-AF65-F5344CB8AC3E}">
        <p14:creationId xmlns:p14="http://schemas.microsoft.com/office/powerpoint/2010/main" val="95721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48"/>
          <p:cNvSpPr>
            <a:spLocks noGrp="1" noRot="1" noChangeAspect="1" noTextEdit="1"/>
          </p:cNvSpPr>
          <p:nvPr>
            <p:ph type="sldImg" idx="2"/>
          </p:nvPr>
        </p:nvSpPr>
        <p:spPr>
          <a:xfrm>
            <a:off x="1143000" y="685800"/>
            <a:ext cx="4572000" cy="3429000"/>
          </a:xfrm>
          <a:noFill/>
          <a:ln>
            <a:headEnd/>
            <a:tailEnd/>
          </a:ln>
        </p:spPr>
      </p:sp>
      <p:sp>
        <p:nvSpPr>
          <p:cNvPr id="45058" name="Shape 14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atin typeface="Arial" charset="0"/>
            </a:endParaRPr>
          </a:p>
        </p:txBody>
      </p:sp>
    </p:spTree>
    <p:extLst>
      <p:ext uri="{BB962C8B-B14F-4D97-AF65-F5344CB8AC3E}">
        <p14:creationId xmlns:p14="http://schemas.microsoft.com/office/powerpoint/2010/main" val="187285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3" name="Shape 9"/>
          <p:cNvSpPr>
            <a:spLocks noChangeArrowheads="1"/>
          </p:cNvSpPr>
          <p:nvPr/>
        </p:nvSpPr>
        <p:spPr bwMode="auto">
          <a:xfrm>
            <a:off x="0" y="5717117"/>
            <a:ext cx="9144000" cy="330200"/>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4" name="Shape 1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11"/>
          <p:cNvSpPr>
            <a:spLocks noChangeArrowheads="1"/>
          </p:cNvSpPr>
          <p:nvPr/>
        </p:nvSpPr>
        <p:spPr bwMode="auto">
          <a:xfrm>
            <a:off x="0" y="666752"/>
            <a:ext cx="9144000" cy="5099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1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1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4" name="Shape 14"/>
          <p:cNvSpPr txBox="1">
            <a:spLocks noGrp="1"/>
          </p:cNvSpPr>
          <p:nvPr>
            <p:ph type="ctrTitle"/>
          </p:nvPr>
        </p:nvSpPr>
        <p:spPr>
          <a:xfrm>
            <a:off x="685800" y="3468567"/>
            <a:ext cx="5810400" cy="1546399"/>
          </a:xfrm>
          <a:prstGeom prst="rect">
            <a:avLst/>
          </a:prstGeom>
        </p:spPr>
        <p:txBody>
          <a:bodyPr anchor="b"/>
          <a:lstStyle>
            <a:lvl1pPr lvl="0">
              <a:spcBef>
                <a:spcPts val="0"/>
              </a:spcBef>
              <a:buSzPct val="100000"/>
              <a:defRPr sz="4800">
                <a:solidFill>
                  <a:schemeClr val="accent5"/>
                </a:solidFill>
                <a:latin typeface="Rockwell"/>
                <a:cs typeface="Rockwell"/>
              </a:defRPr>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r>
              <a:rPr lang="en-US" dirty="0"/>
              <a:t>Click to edit Master title style</a:t>
            </a:r>
            <a:endParaRPr dirty="0"/>
          </a:p>
        </p:txBody>
      </p:sp>
    </p:spTree>
    <p:extLst>
      <p:ext uri="{BB962C8B-B14F-4D97-AF65-F5344CB8AC3E}">
        <p14:creationId xmlns:p14="http://schemas.microsoft.com/office/powerpoint/2010/main" val="164506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5" name="Shape 3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3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3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3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9" name="Shape 3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0"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2D0DF7B-9070-4648-807C-1090074EFBD6}"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38" name="Shape 3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39" name="Shape 39"/>
          <p:cNvSpPr txBox="1">
            <a:spLocks noGrp="1"/>
          </p:cNvSpPr>
          <p:nvPr>
            <p:ph type="body" idx="1"/>
          </p:nvPr>
        </p:nvSpPr>
        <p:spPr>
          <a:xfrm>
            <a:off x="1146025" y="2356367"/>
            <a:ext cx="7540800" cy="4211599"/>
          </a:xfrm>
          <a:prstGeom prst="rect">
            <a:avLst/>
          </a:prstGeom>
        </p:spPr>
        <p:txBody>
          <a:bodyPr/>
          <a:lstStyle>
            <a:lvl1pPr lvl="0">
              <a:spcBef>
                <a:spcPts val="0"/>
              </a:spcBef>
              <a:buSzPct val="100000"/>
              <a:defRPr sz="2800">
                <a:latin typeface="Gill Sans MT"/>
                <a:cs typeface="Gill Sans MT"/>
              </a:defRPr>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pPr lvl="0"/>
            <a:r>
              <a:rPr lang="en-US" dirty="0"/>
              <a:t>Click to edit Master text styles</a:t>
            </a:r>
          </a:p>
        </p:txBody>
      </p:sp>
    </p:spTree>
    <p:extLst>
      <p:ext uri="{BB962C8B-B14F-4D97-AF65-F5344CB8AC3E}">
        <p14:creationId xmlns:p14="http://schemas.microsoft.com/office/powerpoint/2010/main" val="390343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5" name="Shape 41"/>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6" name="Shape 42"/>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43"/>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44"/>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 name="Shape 45"/>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10" name="Shape 46"/>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1"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14EE3E0C-736C-D648-B2F4-972F09E678A9}"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47" name="Shape 47"/>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
        <p:nvSpPr>
          <p:cNvPr id="48" name="Shape 48"/>
          <p:cNvSpPr txBox="1">
            <a:spLocks noGrp="1"/>
          </p:cNvSpPr>
          <p:nvPr>
            <p:ph type="body" idx="1"/>
          </p:nvPr>
        </p:nvSpPr>
        <p:spPr>
          <a:xfrm>
            <a:off x="1146025" y="2356367"/>
            <a:ext cx="3660300" cy="4211599"/>
          </a:xfrm>
          <a:prstGeom prst="rect">
            <a:avLst/>
          </a:prstGeom>
        </p:spPr>
        <p:txBody>
          <a:bodyPr/>
          <a:lstStyle>
            <a:lvl1pPr lvl="0">
              <a:spcBef>
                <a:spcPts val="0"/>
              </a:spcBef>
              <a:buSzPct val="100000"/>
              <a:defRPr sz="2000">
                <a:latin typeface="Gill Sans MT"/>
                <a:cs typeface="Gill Sans M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dirty="0"/>
              <a:t>Click to edit Master text styles</a:t>
            </a:r>
          </a:p>
        </p:txBody>
      </p:sp>
      <p:sp>
        <p:nvSpPr>
          <p:cNvPr id="49" name="Shape 49"/>
          <p:cNvSpPr txBox="1">
            <a:spLocks noGrp="1"/>
          </p:cNvSpPr>
          <p:nvPr>
            <p:ph type="body" idx="2"/>
          </p:nvPr>
        </p:nvSpPr>
        <p:spPr>
          <a:xfrm>
            <a:off x="5026623" y="2356367"/>
            <a:ext cx="3660300" cy="4211599"/>
          </a:xfrm>
          <a:prstGeom prst="rect">
            <a:avLst/>
          </a:prstGeom>
        </p:spPr>
        <p:txBody>
          <a:bodyPr/>
          <a:lstStyle>
            <a:lvl1pPr lvl="0">
              <a:spcBef>
                <a:spcPts val="0"/>
              </a:spcBef>
              <a:buSzPct val="100000"/>
              <a:defRPr sz="2000">
                <a:latin typeface="Gill Sans MT"/>
                <a:cs typeface="Gill Sans MT"/>
              </a:defRPr>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pPr lvl="0"/>
            <a:r>
              <a:rPr lang="en-US" dirty="0"/>
              <a:t>Click to edit Master text styles</a:t>
            </a:r>
          </a:p>
        </p:txBody>
      </p:sp>
    </p:spTree>
    <p:extLst>
      <p:ext uri="{BB962C8B-B14F-4D97-AF65-F5344CB8AC3E}">
        <p14:creationId xmlns:p14="http://schemas.microsoft.com/office/powerpoint/2010/main" val="1286184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0"/>
        <p:cNvGrpSpPr/>
        <p:nvPr/>
      </p:nvGrpSpPr>
      <p:grpSpPr>
        <a:xfrm>
          <a:off x="0" y="0"/>
          <a:ext cx="0" cy="0"/>
          <a:chOff x="0" y="0"/>
          <a:chExt cx="0" cy="0"/>
        </a:xfrm>
      </p:grpSpPr>
      <p:sp>
        <p:nvSpPr>
          <p:cNvPr id="6" name="Shape 51"/>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7" name="Shape 52"/>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8" name="Shape 53"/>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9" name="Shape 54"/>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10" name="Shape 55"/>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11" name="Shape 56"/>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12"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75827F1E-D850-7B40-9F38-81D9F8D64034}"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57" name="Shape 57"/>
          <p:cNvSpPr txBox="1">
            <a:spLocks noGrp="1"/>
          </p:cNvSpPr>
          <p:nvPr>
            <p:ph type="title"/>
          </p:nvPr>
        </p:nvSpPr>
        <p:spPr>
          <a:xfrm>
            <a:off x="1146026" y="707633"/>
            <a:ext cx="3208799" cy="1371600"/>
          </a:xfrm>
          <a:prstGeom prst="rect">
            <a:avLst/>
          </a:prstGeom>
        </p:spPr>
        <p:txBody>
          <a:bodyPr/>
          <a:lstStyle>
            <a:lvl1pPr lvl="0" rtl="0">
              <a:spcBef>
                <a:spcPts val="0"/>
              </a:spcBef>
              <a:defRPr sz="1800" b="1">
                <a:solidFill>
                  <a:srgbClr val="FFFFFF"/>
                </a:solidFill>
                <a:latin typeface="Rockwell"/>
                <a:cs typeface="Rockwe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sp>
        <p:nvSpPr>
          <p:cNvPr id="58" name="Shape 58"/>
          <p:cNvSpPr txBox="1">
            <a:spLocks noGrp="1"/>
          </p:cNvSpPr>
          <p:nvPr>
            <p:ph type="body" idx="1"/>
          </p:nvPr>
        </p:nvSpPr>
        <p:spPr>
          <a:xfrm>
            <a:off x="1146025" y="2364401"/>
            <a:ext cx="2409900" cy="4203599"/>
          </a:xfrm>
          <a:prstGeom prst="rect">
            <a:avLst/>
          </a:prstGeom>
        </p:spPr>
        <p:txBody>
          <a:bodyPr/>
          <a:lstStyle>
            <a:lvl1pPr lvl="0" rtl="0">
              <a:spcBef>
                <a:spcPts val="0"/>
              </a:spcBef>
              <a:buSzPct val="100000"/>
              <a:defRPr sz="1800">
                <a:latin typeface="Gill Sans MT"/>
                <a:cs typeface="Gill Sans MT"/>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
        <p:nvSpPr>
          <p:cNvPr id="59" name="Shape 59"/>
          <p:cNvSpPr txBox="1">
            <a:spLocks noGrp="1"/>
          </p:cNvSpPr>
          <p:nvPr>
            <p:ph type="body" idx="2"/>
          </p:nvPr>
        </p:nvSpPr>
        <p:spPr>
          <a:xfrm>
            <a:off x="3679387" y="2364401"/>
            <a:ext cx="2409900" cy="4203599"/>
          </a:xfrm>
          <a:prstGeom prst="rect">
            <a:avLst/>
          </a:prstGeom>
        </p:spPr>
        <p:txBody>
          <a:bodyPr/>
          <a:lstStyle>
            <a:lvl1pPr lvl="0" rtl="0">
              <a:spcBef>
                <a:spcPts val="0"/>
              </a:spcBef>
              <a:buSzPct val="100000"/>
              <a:defRPr sz="1800">
                <a:latin typeface="Gill Sans MT"/>
                <a:cs typeface="Gill Sans MT"/>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
        <p:nvSpPr>
          <p:cNvPr id="60" name="Shape 60"/>
          <p:cNvSpPr txBox="1">
            <a:spLocks noGrp="1"/>
          </p:cNvSpPr>
          <p:nvPr>
            <p:ph type="body" idx="3"/>
          </p:nvPr>
        </p:nvSpPr>
        <p:spPr>
          <a:xfrm>
            <a:off x="6212750" y="2364401"/>
            <a:ext cx="2409900" cy="4203599"/>
          </a:xfrm>
          <a:prstGeom prst="rect">
            <a:avLst/>
          </a:prstGeom>
        </p:spPr>
        <p:txBody>
          <a:bodyPr/>
          <a:lstStyle>
            <a:lvl1pPr lvl="0" rtl="0">
              <a:spcBef>
                <a:spcPts val="0"/>
              </a:spcBef>
              <a:buSzPct val="100000"/>
              <a:defRPr sz="1800">
                <a:latin typeface="Gill Sans MT"/>
                <a:cs typeface="Gill Sans MT"/>
              </a:defRPr>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dirty="0"/>
              <a:t>Click to edit Master text styles</a:t>
            </a:r>
          </a:p>
        </p:txBody>
      </p:sp>
    </p:spTree>
    <p:extLst>
      <p:ext uri="{BB962C8B-B14F-4D97-AF65-F5344CB8AC3E}">
        <p14:creationId xmlns:p14="http://schemas.microsoft.com/office/powerpoint/2010/main" val="60832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3" name="Shape 62"/>
          <p:cNvSpPr>
            <a:spLocks noChangeArrowheads="1"/>
          </p:cNvSpPr>
          <p:nvPr/>
        </p:nvSpPr>
        <p:spPr bwMode="auto">
          <a:xfrm>
            <a:off x="0" y="1"/>
            <a:ext cx="24765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63"/>
          <p:cNvSpPr>
            <a:spLocks noChangeArrowheads="1"/>
          </p:cNvSpPr>
          <p:nvPr/>
        </p:nvSpPr>
        <p:spPr bwMode="auto">
          <a:xfrm>
            <a:off x="0" y="666751"/>
            <a:ext cx="4572000" cy="1411816"/>
          </a:xfrm>
          <a:prstGeom prst="rect">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64"/>
          <p:cNvSpPr>
            <a:spLocks noChangeArrowheads="1"/>
          </p:cNvSpPr>
          <p:nvPr/>
        </p:nvSpPr>
        <p:spPr bwMode="auto">
          <a:xfrm>
            <a:off x="0" y="2072218"/>
            <a:ext cx="247650" cy="204258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65"/>
          <p:cNvSpPr>
            <a:spLocks noChangeArrowheads="1"/>
          </p:cNvSpPr>
          <p:nvPr/>
        </p:nvSpPr>
        <p:spPr bwMode="auto">
          <a:xfrm>
            <a:off x="0" y="4114800"/>
            <a:ext cx="247650" cy="806451"/>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Shape 66"/>
          <p:cNvSpPr>
            <a:spLocks noChangeArrowheads="1"/>
          </p:cNvSpPr>
          <p:nvPr/>
        </p:nvSpPr>
        <p:spPr bwMode="auto">
          <a:xfrm>
            <a:off x="0" y="4921251"/>
            <a:ext cx="247650" cy="1936749"/>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cxnSp>
        <p:nvCxnSpPr>
          <p:cNvPr id="8" name="Shape 67"/>
          <p:cNvCxnSpPr>
            <a:cxnSpLocks noChangeShapeType="1"/>
          </p:cNvCxnSpPr>
          <p:nvPr/>
        </p:nvCxnSpPr>
        <p:spPr bwMode="auto">
          <a:xfrm>
            <a:off x="1038225" y="1079500"/>
            <a:ext cx="0" cy="628651"/>
          </a:xfrm>
          <a:prstGeom prst="straightConnector1">
            <a:avLst/>
          </a:prstGeom>
          <a:noFill/>
          <a:ln w="9525">
            <a:solidFill>
              <a:srgbClr val="18637B"/>
            </a:solidFill>
            <a:round/>
            <a:headEnd type="none" w="lg" len="lg"/>
            <a:tailEnd type="none" w="lg" len="lg"/>
          </a:ln>
          <a:extLst>
            <a:ext uri="{909E8E84-426E-40dd-AFC4-6F175D3DCCD1}">
              <a14:hiddenFill xmlns:a14="http://schemas.microsoft.com/office/drawing/2010/main">
                <a:noFill/>
              </a14:hiddenFill>
            </a:ext>
          </a:extLst>
        </p:spPr>
      </p:cxnSp>
      <p:sp>
        <p:nvSpPr>
          <p:cNvPr id="9" name="TextBox 11"/>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043195B7-B6CA-BB42-A317-75664CCE6FB7}"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
        <p:nvSpPr>
          <p:cNvPr id="68" name="Shape 68"/>
          <p:cNvSpPr txBox="1">
            <a:spLocks noGrp="1"/>
          </p:cNvSpPr>
          <p:nvPr>
            <p:ph type="title"/>
          </p:nvPr>
        </p:nvSpPr>
        <p:spPr>
          <a:xfrm>
            <a:off x="1146026" y="707633"/>
            <a:ext cx="3208799" cy="1371600"/>
          </a:xfrm>
          <a:prstGeom prst="rect">
            <a:avLst/>
          </a:prstGeom>
        </p:spPr>
        <p:txBody>
          <a:bodyPr/>
          <a:lstStyle>
            <a:lvl1pPr lvl="0">
              <a:spcBef>
                <a:spcPts val="0"/>
              </a:spcBef>
              <a:defRPr sz="1800" b="1">
                <a:solidFill>
                  <a:srgbClr val="FFFFFF"/>
                </a:solidFill>
                <a:latin typeface="Rockwell"/>
                <a:cs typeface="Rockwe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47544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2" name="Shape 89"/>
          <p:cNvSpPr>
            <a:spLocks noChangeArrowheads="1"/>
          </p:cNvSpPr>
          <p:nvPr/>
        </p:nvSpPr>
        <p:spPr bwMode="auto">
          <a:xfrm>
            <a:off x="0" y="5725584"/>
            <a:ext cx="9144000" cy="321733"/>
          </a:xfrm>
          <a:prstGeom prst="rect">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3" name="Shape 90"/>
          <p:cNvSpPr>
            <a:spLocks noChangeArrowheads="1"/>
          </p:cNvSpPr>
          <p:nvPr/>
        </p:nvSpPr>
        <p:spPr bwMode="auto">
          <a:xfrm>
            <a:off x="0" y="1"/>
            <a:ext cx="9144000" cy="706967"/>
          </a:xfrm>
          <a:prstGeom prst="rect">
            <a:avLst/>
          </a:prstGeom>
          <a:solidFill>
            <a:srgbClr val="18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solidFill>
                <a:srgbClr val="114454"/>
              </a:solidFill>
            </a:endParaRPr>
          </a:p>
        </p:txBody>
      </p:sp>
      <p:sp>
        <p:nvSpPr>
          <p:cNvPr id="4" name="Shape 91"/>
          <p:cNvSpPr>
            <a:spLocks noChangeArrowheads="1"/>
          </p:cNvSpPr>
          <p:nvPr/>
        </p:nvSpPr>
        <p:spPr bwMode="auto">
          <a:xfrm>
            <a:off x="0" y="666752"/>
            <a:ext cx="9144000" cy="50990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5" name="Shape 92"/>
          <p:cNvSpPr>
            <a:spLocks noChangeArrowheads="1"/>
          </p:cNvSpPr>
          <p:nvPr/>
        </p:nvSpPr>
        <p:spPr bwMode="auto">
          <a:xfrm>
            <a:off x="0" y="5992285"/>
            <a:ext cx="9144000" cy="156633"/>
          </a:xfrm>
          <a:prstGeom prst="rect">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6" name="Shape 93"/>
          <p:cNvSpPr>
            <a:spLocks noChangeArrowheads="1"/>
          </p:cNvSpPr>
          <p:nvPr/>
        </p:nvSpPr>
        <p:spPr bwMode="auto">
          <a:xfrm>
            <a:off x="0" y="6112933"/>
            <a:ext cx="9144000" cy="745067"/>
          </a:xfrm>
          <a:prstGeom prst="rect">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endParaRPr lang="en-US"/>
          </a:p>
        </p:txBody>
      </p:sp>
      <p:sp>
        <p:nvSpPr>
          <p:cNvPr id="7" name="TextBox 10"/>
          <p:cNvSpPr txBox="1">
            <a:spLocks noChangeArrowheads="1"/>
          </p:cNvSpPr>
          <p:nvPr/>
        </p:nvSpPr>
        <p:spPr bwMode="auto">
          <a:xfrm>
            <a:off x="8772525" y="649393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3CA26D2E-12B0-9247-8F4A-5337551E4234}" type="slidenum">
              <a:rPr lang="en-US" sz="1100" b="1">
                <a:solidFill>
                  <a:srgbClr val="1B637A"/>
                </a:solidFill>
                <a:latin typeface="Gill Sans MT"/>
                <a:cs typeface="Gill Sans MT"/>
              </a:rPr>
              <a:pPr eaLnBrk="1" hangingPunct="1"/>
              <a:t>‹#›</a:t>
            </a:fld>
            <a:endParaRPr lang="en-US" sz="900" b="1" dirty="0">
              <a:solidFill>
                <a:srgbClr val="1B637A"/>
              </a:solidFill>
              <a:latin typeface="Gill Sans MT"/>
              <a:cs typeface="Gill Sans MT"/>
            </a:endParaRPr>
          </a:p>
        </p:txBody>
      </p:sp>
    </p:spTree>
    <p:extLst>
      <p:ext uri="{BB962C8B-B14F-4D97-AF65-F5344CB8AC3E}">
        <p14:creationId xmlns:p14="http://schemas.microsoft.com/office/powerpoint/2010/main" val="3437298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1146175" y="706967"/>
            <a:ext cx="3208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dirty="0">
              <a:sym typeface="Arial" charset="0"/>
            </a:endParaRPr>
          </a:p>
        </p:txBody>
      </p:sp>
      <p:sp>
        <p:nvSpPr>
          <p:cNvPr id="1027" name="Shape 7"/>
          <p:cNvSpPr txBox="1">
            <a:spLocks noGrp="1"/>
          </p:cNvSpPr>
          <p:nvPr>
            <p:ph type="body" idx="1"/>
          </p:nvPr>
        </p:nvSpPr>
        <p:spPr bwMode="auto">
          <a:xfrm>
            <a:off x="1146176" y="2355851"/>
            <a:ext cx="7540625"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dirty="0">
              <a:sym typeface="Arial" charset="0"/>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Gill Sans MT"/>
          <a:ea typeface="Arial"/>
          <a:cs typeface="Gill Sans MT"/>
          <a:sym typeface="Arial" charset="0"/>
        </a:defRPr>
      </a:lvl1pPr>
      <a:lvl2pPr marL="742950" lvl="1" indent="-285750" algn="l" rtl="0" eaLnBrk="1" fontAlgn="base" hangingPunct="1">
        <a:spcBef>
          <a:spcPct val="0"/>
        </a:spcBef>
        <a:spcAft>
          <a:spcPct val="0"/>
        </a:spcAft>
        <a:defRPr sz="1400">
          <a:solidFill>
            <a:srgbClr val="000000"/>
          </a:solidFill>
          <a:latin typeface="Arial"/>
          <a:ea typeface="Arial"/>
          <a:cs typeface="Arial"/>
          <a:sym typeface="Arial" charset="0"/>
        </a:defRPr>
      </a:lvl2pPr>
      <a:lvl3pPr marL="1143000" lvl="2" indent="-228600" algn="l" rtl="0" eaLnBrk="1" fontAlgn="base" hangingPunct="1">
        <a:spcBef>
          <a:spcPct val="0"/>
        </a:spcBef>
        <a:spcAft>
          <a:spcPct val="0"/>
        </a:spcAft>
        <a:defRPr sz="1400">
          <a:solidFill>
            <a:srgbClr val="000000"/>
          </a:solidFill>
          <a:latin typeface="Arial"/>
          <a:ea typeface="Arial"/>
          <a:cs typeface="Arial"/>
          <a:sym typeface="Arial" charset="0"/>
        </a:defRPr>
      </a:lvl3pPr>
      <a:lvl4pPr marL="1600200" lvl="3" indent="-228600" algn="l" rtl="0" eaLnBrk="1" fontAlgn="base" hangingPunct="1">
        <a:spcBef>
          <a:spcPct val="0"/>
        </a:spcBef>
        <a:spcAft>
          <a:spcPct val="0"/>
        </a:spcAft>
        <a:defRPr sz="1400">
          <a:solidFill>
            <a:srgbClr val="000000"/>
          </a:solidFill>
          <a:latin typeface="Arial"/>
          <a:ea typeface="Arial"/>
          <a:cs typeface="Arial"/>
          <a:sym typeface="Arial" charset="0"/>
        </a:defRPr>
      </a:lvl4pPr>
      <a:lvl5pPr marL="2057400" lvl="4" indent="-228600" algn="l" rtl="0" eaLnBrk="1" fontAlgn="base" hangingPunct="1">
        <a:spcBef>
          <a:spcPct val="0"/>
        </a:spcBef>
        <a:spcAft>
          <a:spcPct val="0"/>
        </a:spcAft>
        <a:defRPr sz="1400">
          <a:solidFill>
            <a:srgbClr val="000000"/>
          </a:solidFill>
          <a:latin typeface="Arial"/>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hyperlink" Target="http://www.utahdataalliance.org/downloads/ChronicAbsenteeismResearchBrief.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5.xml"/><Relationship Id="rId2"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ttendanceworks.org/tools/tools-for-calculating-chronic-absenc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4367"/>
            <a:ext cx="9144000" cy="5518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99" name="Shape 99"/>
          <p:cNvSpPr txBox="1">
            <a:spLocks noGrp="1"/>
          </p:cNvSpPr>
          <p:nvPr>
            <p:ph type="ctrTitle"/>
          </p:nvPr>
        </p:nvSpPr>
        <p:spPr>
          <a:xfrm>
            <a:off x="563563" y="937760"/>
            <a:ext cx="8394700" cy="2324100"/>
          </a:xfrm>
        </p:spPr>
        <p:txBody>
          <a:bodyPr>
            <a:noAutofit/>
          </a:bodyPr>
          <a:lstStyle/>
          <a:p>
            <a:pPr eaLnBrk="1" fontAlgn="auto" hangingPunct="1">
              <a:spcAft>
                <a:spcPts val="0"/>
              </a:spcAft>
              <a:buClr>
                <a:schemeClr val="dk1"/>
              </a:buClr>
              <a:buSzPct val="25000"/>
              <a:buFont typeface="Arial"/>
              <a:buNone/>
              <a:defRPr/>
            </a:pPr>
            <a:r>
              <a:rPr lang="en-US" sz="3600" b="1" dirty="0">
                <a:ea typeface="Roboto Slab"/>
                <a:sym typeface="Roboto Slab"/>
              </a:rPr>
              <a:t>Reducing Chronic Absence</a:t>
            </a:r>
            <a:br>
              <a:rPr lang="en-US" sz="3600" b="1" dirty="0">
                <a:ea typeface="Roboto Slab"/>
                <a:sym typeface="Roboto Slab"/>
              </a:rPr>
            </a:br>
            <a:endParaRPr b="1" dirty="0">
              <a:ea typeface="Roboto Slab"/>
              <a:sym typeface="Roboto Slab"/>
            </a:endParaRPr>
          </a:p>
        </p:txBody>
      </p:sp>
      <p:pic>
        <p:nvPicPr>
          <p:cNvPr id="8195" name="Shape 1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6" y="366184"/>
            <a:ext cx="261763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245593" y="6352118"/>
            <a:ext cx="8755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dirty="0">
                <a:solidFill>
                  <a:schemeClr val="accent1"/>
                </a:solidFill>
                <a:latin typeface="Gill Sans MT"/>
                <a:cs typeface="Gill Sans MT"/>
              </a:rPr>
              <a:t>XXX			DATE			</a:t>
            </a:r>
            <a:r>
              <a:rPr lang="en-US" dirty="0" err="1">
                <a:solidFill>
                  <a:schemeClr val="accent1"/>
                </a:solidFill>
                <a:latin typeface="Gill Sans MT"/>
                <a:cs typeface="Gill Sans MT"/>
              </a:rPr>
              <a:t>www.attendanceworks.org</a:t>
            </a:r>
            <a:endParaRPr lang="en-US" dirty="0">
              <a:solidFill>
                <a:schemeClr val="accent1"/>
              </a:solidFill>
              <a:latin typeface="Gill Sans MT"/>
              <a:cs typeface="Gill Sans MT"/>
            </a:endParaRPr>
          </a:p>
        </p:txBody>
      </p:sp>
      <p:sp>
        <p:nvSpPr>
          <p:cNvPr id="3" name="Rectangle 2"/>
          <p:cNvSpPr/>
          <p:nvPr/>
        </p:nvSpPr>
        <p:spPr>
          <a:xfrm>
            <a:off x="563563" y="2502632"/>
            <a:ext cx="8077200" cy="461665"/>
          </a:xfrm>
          <a:prstGeom prst="rect">
            <a:avLst/>
          </a:prstGeom>
        </p:spPr>
        <p:txBody>
          <a:bodyPr>
            <a:spAutoFit/>
          </a:bodyPr>
          <a:lstStyle/>
          <a:p>
            <a:pPr fontAlgn="auto">
              <a:spcBef>
                <a:spcPts val="0"/>
              </a:spcBef>
              <a:spcAft>
                <a:spcPts val="0"/>
              </a:spcAft>
              <a:defRPr/>
            </a:pPr>
            <a:r>
              <a:rPr lang="en-US" sz="2400" b="1" kern="0" dirty="0">
                <a:solidFill>
                  <a:schemeClr val="accent3"/>
                </a:solidFill>
                <a:latin typeface="Rockwell"/>
                <a:ea typeface="Arial"/>
                <a:cs typeface="Rockwell"/>
                <a:sym typeface="Roboto Slab"/>
              </a:rPr>
              <a:t>Why does it matter? What can we do?</a:t>
            </a:r>
            <a:endParaRPr lang="en-US" b="1" kern="0" dirty="0">
              <a:solidFill>
                <a:schemeClr val="accent3"/>
              </a:solidFill>
              <a:latin typeface="Rockwell"/>
              <a:ea typeface="Arial"/>
              <a:cs typeface="Rockwell"/>
              <a:sym typeface="Arial"/>
            </a:endParaRPr>
          </a:p>
        </p:txBody>
      </p:sp>
      <p:pic>
        <p:nvPicPr>
          <p:cNvPr id="2" name="Picture 1" descr="kidswithgradcap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467" y="3470695"/>
            <a:ext cx="4368800" cy="1884302"/>
          </a:xfrm>
          <a:prstGeom prst="rect">
            <a:avLst/>
          </a:prstGeom>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chemeClr val="bg1"/>
                </a:solidFill>
                <a:latin typeface="Rockwell" charset="0"/>
                <a:ea typeface="Roboto Slab" charset="0"/>
                <a:sym typeface="Roboto Slab" charset="0"/>
              </a:rPr>
              <a:t>Why Does Attendance Matter?</a:t>
            </a:r>
          </a:p>
        </p:txBody>
      </p:sp>
      <p:graphicFrame>
        <p:nvGraphicFramePr>
          <p:cNvPr id="4" name="Content Placeholder 6"/>
          <p:cNvGraphicFramePr>
            <a:graphicFrameLocks/>
          </p:cNvGraphicFramePr>
          <p:nvPr>
            <p:extLst>
              <p:ext uri="{D42A27DB-BD31-4B8C-83A1-F6EECF244321}">
                <p14:modId xmlns:p14="http://schemas.microsoft.com/office/powerpoint/2010/main" val="3216969862"/>
              </p:ext>
            </p:extLst>
          </p:nvPr>
        </p:nvGraphicFramePr>
        <p:xfrm>
          <a:off x="341213" y="2352072"/>
          <a:ext cx="7917742" cy="3849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p:cNvSpPr txBox="1">
            <a:spLocks noChangeArrowheads="1"/>
          </p:cNvSpPr>
          <p:nvPr/>
        </p:nvSpPr>
        <p:spPr bwMode="auto">
          <a:xfrm>
            <a:off x="1839913" y="6218767"/>
            <a:ext cx="5389562" cy="600164"/>
          </a:xfrm>
          <a:prstGeom prst="rect">
            <a:avLst/>
          </a:prstGeom>
          <a:noFill/>
          <a:ln w="9525">
            <a:noFill/>
            <a:miter lim="800000"/>
            <a:headEnd/>
            <a:tailEnd/>
          </a:ln>
        </p:spPr>
        <p:txBody>
          <a:bodyPr>
            <a:spAutoFit/>
          </a:bodyPr>
          <a:lstStyle/>
          <a:p>
            <a:pPr marL="0" lvl="1" algn="ctr">
              <a:defRPr/>
            </a:pPr>
            <a:r>
              <a:rPr lang="en-US" sz="900" kern="0" dirty="0">
                <a:solidFill>
                  <a:schemeClr val="accent5"/>
                </a:solidFill>
                <a:latin typeface="Gill Sans"/>
                <a:ea typeface="Arial"/>
                <a:cs typeface="Gill Sans"/>
                <a:sym typeface="Arial"/>
              </a:rPr>
              <a:t>Developed by Annie E. Casey Foundation &amp; America’s Promise Alliance </a:t>
            </a:r>
            <a:br>
              <a:rPr lang="en-US" sz="900" kern="0" dirty="0">
                <a:solidFill>
                  <a:schemeClr val="accent5"/>
                </a:solidFill>
                <a:latin typeface="Gill Sans"/>
                <a:ea typeface="Arial"/>
                <a:cs typeface="Gill Sans"/>
                <a:sym typeface="Arial"/>
              </a:rPr>
            </a:br>
            <a:r>
              <a:rPr lang="en-US" sz="900" kern="0" dirty="0">
                <a:solidFill>
                  <a:schemeClr val="accent5"/>
                </a:solidFill>
                <a:latin typeface="Gill Sans"/>
                <a:ea typeface="Arial"/>
                <a:cs typeface="Gill Sans"/>
                <a:sym typeface="Arial"/>
              </a:rPr>
              <a:t>For more info go to </a:t>
            </a:r>
            <a:r>
              <a:rPr lang="en-US" sz="900" u="sng" kern="0" dirty="0">
                <a:solidFill>
                  <a:schemeClr val="accent5"/>
                </a:solidFill>
                <a:latin typeface="Gill Sans"/>
                <a:ea typeface="Arial"/>
                <a:cs typeface="Gill Sans"/>
                <a:sym typeface="Arial"/>
              </a:rPr>
              <a:t>http://www.americaspromise.org/parent-engagement-toolkit</a:t>
            </a:r>
          </a:p>
          <a:p>
            <a:pPr>
              <a:defRPr/>
            </a:pPr>
            <a:endParaRPr lang="en-US" sz="1500" kern="0" dirty="0">
              <a:solidFill>
                <a:prstClr val="black"/>
              </a:solidFill>
              <a:latin typeface="Arial"/>
              <a:ea typeface="Arial"/>
              <a:sym typeface="Arial"/>
            </a:endParaRPr>
          </a:p>
        </p:txBody>
      </p:sp>
      <p:sp>
        <p:nvSpPr>
          <p:cNvPr id="6" name="TextBox 6"/>
          <p:cNvSpPr txBox="1">
            <a:spLocks noChangeArrowheads="1"/>
          </p:cNvSpPr>
          <p:nvPr/>
        </p:nvSpPr>
        <p:spPr bwMode="auto">
          <a:xfrm rot="18359112">
            <a:off x="893004" y="3723482"/>
            <a:ext cx="4779433" cy="503237"/>
          </a:xfrm>
          <a:prstGeom prst="rect">
            <a:avLst/>
          </a:prstGeom>
          <a:noFill/>
          <a:ln w="9525">
            <a:noFill/>
            <a:miter lim="800000"/>
            <a:headEnd/>
            <a:tailEnd/>
          </a:ln>
        </p:spPr>
        <p:txBody>
          <a:bodyPr>
            <a:spAutoFit/>
          </a:bodyPr>
          <a:lstStyle/>
          <a:p>
            <a:pPr>
              <a:defRPr/>
            </a:pPr>
            <a:r>
              <a:rPr lang="en-US" sz="1500" b="1" kern="0" dirty="0">
                <a:solidFill>
                  <a:srgbClr val="1B637A"/>
                </a:solidFill>
                <a:latin typeface="Rockwell"/>
                <a:ea typeface="Arial"/>
                <a:cs typeface="Rockwell"/>
                <a:sym typeface="Arial"/>
              </a:rPr>
              <a:t>4 A School Success Framework </a:t>
            </a:r>
          </a:p>
          <a:p>
            <a:pPr>
              <a:defRPr/>
            </a:pPr>
            <a:endParaRPr lang="en-US" sz="1050" kern="0" dirty="0">
              <a:solidFill>
                <a:prstClr val="black"/>
              </a:solidFill>
              <a:latin typeface="Century Gothic" pitchFamily="34" charset="0"/>
              <a:ea typeface="Arial"/>
              <a:sym typeface="Arial"/>
            </a:endParaRPr>
          </a:p>
        </p:txBody>
      </p:sp>
      <p:pic>
        <p:nvPicPr>
          <p:cNvPr id="16389" name="Picture 7" descr="grad-0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215" y="796229"/>
            <a:ext cx="1096960" cy="106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bg1"/>
                </a:solidFill>
              </a:rPr>
              <a:t>Improving </a:t>
            </a:r>
            <a:r>
              <a:rPr lang="en-US" dirty="0">
                <a:solidFill>
                  <a:schemeClr val="bg1"/>
                </a:solidFill>
              </a:rPr>
              <a:t>A</a:t>
            </a:r>
            <a:r>
              <a:rPr lang="en-US" sz="1800" dirty="0">
                <a:solidFill>
                  <a:schemeClr val="bg1"/>
                </a:solidFill>
              </a:rPr>
              <a:t>ttendance </a:t>
            </a:r>
            <a:r>
              <a:rPr lang="en-US" dirty="0">
                <a:solidFill>
                  <a:schemeClr val="bg1"/>
                </a:solidFill>
              </a:rPr>
              <a:t>M</a:t>
            </a:r>
            <a:r>
              <a:rPr lang="en-US" sz="1800" dirty="0">
                <a:solidFill>
                  <a:schemeClr val="bg1"/>
                </a:solidFill>
              </a:rPr>
              <a:t>atters </a:t>
            </a:r>
            <a:r>
              <a:rPr lang="en-US" dirty="0">
                <a:solidFill>
                  <a:schemeClr val="bg1"/>
                </a:solidFill>
              </a:rPr>
              <a:t>B</a:t>
            </a:r>
            <a:r>
              <a:rPr lang="en-US" sz="1800" dirty="0">
                <a:solidFill>
                  <a:schemeClr val="bg1"/>
                </a:solidFill>
              </a:rPr>
              <a:t>ecause it Reflects:</a:t>
            </a:r>
          </a:p>
        </p:txBody>
      </p:sp>
      <p:sp>
        <p:nvSpPr>
          <p:cNvPr id="3" name="Text Placeholder 2"/>
          <p:cNvSpPr>
            <a:spLocks noGrp="1"/>
          </p:cNvSpPr>
          <p:nvPr>
            <p:ph type="body" idx="1"/>
          </p:nvPr>
        </p:nvSpPr>
        <p:spPr>
          <a:xfrm>
            <a:off x="253999" y="2039591"/>
            <a:ext cx="8460826" cy="4211599"/>
          </a:xfrm>
        </p:spPr>
        <p:txBody>
          <a:bodyPr/>
          <a:lstStyle/>
          <a:p>
            <a:pPr marL="511175" lvl="1">
              <a:spcBef>
                <a:spcPts val="600"/>
              </a:spcBef>
              <a:buFont typeface="Wingdings" charset="2"/>
              <a:buChar char="ü"/>
            </a:pPr>
            <a:r>
              <a:rPr lang="en-US" sz="2000" dirty="0">
                <a:solidFill>
                  <a:schemeClr val="bg2"/>
                </a:solidFill>
                <a:latin typeface="Gill Sans MT"/>
                <a:cs typeface="Gill Sans MT"/>
              </a:rPr>
              <a:t>Exposure to language</a:t>
            </a:r>
            <a:r>
              <a:rPr lang="en-US" sz="2000" dirty="0">
                <a:solidFill>
                  <a:srgbClr val="00B050"/>
                </a:solidFill>
                <a:latin typeface="Gill Sans MT"/>
                <a:cs typeface="Gill Sans MT"/>
              </a:rPr>
              <a:t>: </a:t>
            </a:r>
            <a:r>
              <a:rPr lang="en-US" sz="2000" dirty="0">
                <a:solidFill>
                  <a:schemeClr val="tx1"/>
                </a:solidFill>
                <a:latin typeface="Gill Sans MT"/>
                <a:cs typeface="Gill Sans MT"/>
              </a:rPr>
              <a:t>Starting in Pre-K, attendance equals exposure to language-rich environments especially for low-income children.  </a:t>
            </a:r>
          </a:p>
          <a:p>
            <a:pPr marL="511175" lvl="1">
              <a:spcBef>
                <a:spcPts val="600"/>
              </a:spcBef>
              <a:buFont typeface="Wingdings" charset="2"/>
              <a:buChar char="ü"/>
              <a:tabLst>
                <a:tab pos="111125" algn="l"/>
              </a:tabLst>
            </a:pPr>
            <a:r>
              <a:rPr lang="en-US" sz="2000" dirty="0">
                <a:solidFill>
                  <a:srgbClr val="3D8C62"/>
                </a:solidFill>
                <a:latin typeface="Gill Sans MT"/>
                <a:cs typeface="Gill Sans MT"/>
              </a:rPr>
              <a:t>Time on Task in Class: </a:t>
            </a:r>
            <a:r>
              <a:rPr lang="en-US" sz="2000" dirty="0">
                <a:solidFill>
                  <a:schemeClr val="tx1"/>
                </a:solidFill>
                <a:latin typeface="Gill Sans MT"/>
                <a:cs typeface="Gill Sans MT"/>
              </a:rPr>
              <a:t>Students only benefit from classroom instruction if they are in class.</a:t>
            </a:r>
          </a:p>
          <a:p>
            <a:pPr marL="511175" lvl="1">
              <a:spcBef>
                <a:spcPts val="600"/>
              </a:spcBef>
              <a:buFont typeface="Wingdings" charset="2"/>
              <a:buChar char="ü"/>
              <a:tabLst>
                <a:tab pos="111125" algn="l"/>
              </a:tabLst>
            </a:pPr>
            <a:r>
              <a:rPr lang="en-US" sz="2000" dirty="0">
                <a:solidFill>
                  <a:srgbClr val="3D8C62"/>
                </a:solidFill>
                <a:latin typeface="Gill Sans MT"/>
                <a:cs typeface="Gill Sans MT"/>
              </a:rPr>
              <a:t>On Track for Success</a:t>
            </a:r>
            <a:r>
              <a:rPr lang="en-US" sz="2000" dirty="0">
                <a:solidFill>
                  <a:srgbClr val="00B050"/>
                </a:solidFill>
                <a:latin typeface="Gill Sans MT"/>
                <a:cs typeface="Gill Sans MT"/>
              </a:rPr>
              <a:t>: </a:t>
            </a:r>
            <a:r>
              <a:rPr lang="en-US" sz="2000" dirty="0">
                <a:solidFill>
                  <a:schemeClr val="tx1"/>
                </a:solidFill>
                <a:latin typeface="Gill Sans MT"/>
                <a:cs typeface="Gill Sans MT"/>
              </a:rPr>
              <a:t>Chronic absence is a proven early warning sign that a student is behind in reading by 3</a:t>
            </a:r>
            <a:r>
              <a:rPr lang="en-US" sz="2000" baseline="30000" dirty="0">
                <a:solidFill>
                  <a:schemeClr val="tx1"/>
                </a:solidFill>
                <a:latin typeface="Gill Sans MT"/>
                <a:cs typeface="Gill Sans MT"/>
              </a:rPr>
              <a:t>rd</a:t>
            </a:r>
            <a:r>
              <a:rPr lang="en-US" sz="2000" dirty="0">
                <a:solidFill>
                  <a:schemeClr val="tx1"/>
                </a:solidFill>
                <a:latin typeface="Gill Sans MT"/>
                <a:cs typeface="Gill Sans MT"/>
              </a:rPr>
              <a:t> grade, failing courses middle and high school, and likely to drop-out.</a:t>
            </a:r>
          </a:p>
          <a:p>
            <a:pPr marL="511175" lvl="1">
              <a:spcBef>
                <a:spcPts val="600"/>
              </a:spcBef>
              <a:buFont typeface="Wingdings" charset="2"/>
              <a:buChar char="ü"/>
            </a:pPr>
            <a:r>
              <a:rPr lang="en-US" sz="2000" dirty="0">
                <a:solidFill>
                  <a:srgbClr val="3D8C62"/>
                </a:solidFill>
                <a:latin typeface="Gill Sans MT"/>
                <a:cs typeface="Gill Sans MT"/>
              </a:rPr>
              <a:t>College </a:t>
            </a:r>
            <a:r>
              <a:rPr lang="en-US" sz="2000" dirty="0" smtClean="0">
                <a:solidFill>
                  <a:srgbClr val="3D8C62"/>
                </a:solidFill>
                <a:latin typeface="Gill Sans MT"/>
                <a:cs typeface="Gill Sans MT"/>
              </a:rPr>
              <a:t>and Career Ready:  </a:t>
            </a:r>
            <a:r>
              <a:rPr lang="en-US" sz="2000" dirty="0" smtClean="0">
                <a:solidFill>
                  <a:schemeClr val="tx1"/>
                </a:solidFill>
                <a:latin typeface="Gill Sans MT"/>
                <a:cs typeface="Gill Sans MT"/>
              </a:rPr>
              <a:t>Cultivating the habit of regular attendance helps students develop the persistence needed to show up every day for college and work.</a:t>
            </a:r>
            <a:endParaRPr lang="en-US" sz="2000" dirty="0">
              <a:solidFill>
                <a:schemeClr val="tx1"/>
              </a:solidFill>
              <a:latin typeface="Gill Sans MT"/>
              <a:cs typeface="Gill Sans MT"/>
            </a:endParaRPr>
          </a:p>
          <a:p>
            <a:pPr marL="511175" lvl="1">
              <a:buFont typeface="Wingdings" charset="2"/>
              <a:buChar char="ü"/>
            </a:pPr>
            <a:r>
              <a:rPr lang="en-US" sz="2000" dirty="0" smtClean="0">
                <a:solidFill>
                  <a:srgbClr val="3D8C62"/>
                </a:solidFill>
                <a:latin typeface="Gill Sans MT"/>
                <a:cs typeface="Gill Sans MT"/>
              </a:rPr>
              <a:t>Engagement: </a:t>
            </a:r>
            <a:r>
              <a:rPr lang="en-US" sz="2000" dirty="0">
                <a:solidFill>
                  <a:schemeClr val="tx1"/>
                </a:solidFill>
                <a:latin typeface="Gill Sans MT"/>
                <a:cs typeface="Gill Sans MT"/>
              </a:rPr>
              <a:t>Attendance reflects engagement in learning.  </a:t>
            </a:r>
          </a:p>
          <a:p>
            <a:pPr marL="511175" lvl="1">
              <a:buFont typeface="Wingdings" charset="2"/>
              <a:buChar char="ü"/>
            </a:pPr>
            <a:r>
              <a:rPr lang="en-US" sz="2000" dirty="0">
                <a:solidFill>
                  <a:srgbClr val="3D8C62"/>
                </a:solidFill>
                <a:latin typeface="Gill Sans MT"/>
                <a:cs typeface="Gill Sans MT"/>
              </a:rPr>
              <a:t>Effective Practice:  </a:t>
            </a:r>
            <a:r>
              <a:rPr lang="en-US" sz="2000" dirty="0">
                <a:solidFill>
                  <a:schemeClr val="tx1"/>
                </a:solidFill>
                <a:latin typeface="Gill Sans MT"/>
                <a:cs typeface="Gill Sans MT"/>
              </a:rPr>
              <a:t>Schools, communities and families can improve attendance when they work together.   </a:t>
            </a:r>
            <a:br>
              <a:rPr lang="en-US" sz="2000" dirty="0">
                <a:solidFill>
                  <a:schemeClr val="tx1"/>
                </a:solidFill>
                <a:latin typeface="Gill Sans MT"/>
                <a:cs typeface="Gill Sans MT"/>
              </a:rPr>
            </a:br>
            <a:endParaRPr lang="en-US" sz="2000" dirty="0">
              <a:solidFill>
                <a:schemeClr val="tx1"/>
              </a:solidFill>
              <a:latin typeface="Gill Sans MT"/>
              <a:cs typeface="Gill Sans MT"/>
            </a:endParaRPr>
          </a:p>
          <a:p>
            <a:r>
              <a:rPr lang="en-US" sz="1100" i="1" dirty="0">
                <a:latin typeface="Gill Sans MT"/>
                <a:cs typeface="Gill Sans MT"/>
              </a:rPr>
              <a:t>(For research, see: http://</a:t>
            </a:r>
            <a:r>
              <a:rPr lang="en-US" sz="1100" i="1" dirty="0" err="1">
                <a:latin typeface="Gill Sans MT"/>
                <a:cs typeface="Gill Sans MT"/>
              </a:rPr>
              <a:t>www.attendanceworks.org</a:t>
            </a:r>
            <a:r>
              <a:rPr lang="en-US" sz="1100" i="1" dirty="0">
                <a:latin typeface="Gill Sans MT"/>
                <a:cs typeface="Gill Sans MT"/>
              </a:rPr>
              <a:t>/research/)</a:t>
            </a:r>
          </a:p>
          <a:p>
            <a:endParaRPr lang="en-US" sz="2000" dirty="0">
              <a:latin typeface="Gill Sans MT"/>
              <a:cs typeface="Gill Sans MT"/>
            </a:endParaRPr>
          </a:p>
        </p:txBody>
      </p:sp>
      <p:grpSp>
        <p:nvGrpSpPr>
          <p:cNvPr id="4" name="Shape 536"/>
          <p:cNvGrpSpPr/>
          <p:nvPr/>
        </p:nvGrpSpPr>
        <p:grpSpPr>
          <a:xfrm>
            <a:off x="253999" y="1104293"/>
            <a:ext cx="578707" cy="516110"/>
            <a:chOff x="3927500" y="301425"/>
            <a:chExt cx="461550" cy="411625"/>
          </a:xfrm>
        </p:grpSpPr>
        <p:sp>
          <p:nvSpPr>
            <p:cNvPr id="5" name="Shape 53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53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53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4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4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4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543"/>
            <p:cNvSpPr/>
            <p:nvPr/>
          </p:nvSpPr>
          <p:spPr>
            <a:xfrm>
              <a:off x="3970725" y="558375"/>
              <a:ext cx="1850" cy="12200"/>
            </a:xfrm>
            <a:custGeom>
              <a:avLst/>
              <a:gdLst/>
              <a:ahLst/>
              <a:cxnLst/>
              <a:rect l="0" t="0" r="0" b="0"/>
              <a:pathLst>
                <a:path w="74" h="488" fill="none" extrusionOk="0">
                  <a:moveTo>
                    <a:pt x="0" y="488"/>
                  </a:moveTo>
                  <a:lnTo>
                    <a:pt x="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54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4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4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4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4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4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5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5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52"/>
            <p:cNvSpPr/>
            <p:nvPr/>
          </p:nvSpPr>
          <p:spPr>
            <a:xfrm>
              <a:off x="4141800" y="502975"/>
              <a:ext cx="3700" cy="11600"/>
            </a:xfrm>
            <a:custGeom>
              <a:avLst/>
              <a:gdLst/>
              <a:ahLst/>
              <a:cxnLst/>
              <a:rect l="0" t="0" r="0" b="0"/>
              <a:pathLst>
                <a:path w="148" h="464" fill="none" extrusionOk="0">
                  <a:moveTo>
                    <a:pt x="1" y="0"/>
                  </a:moveTo>
                  <a:lnTo>
                    <a:pt x="147" y="4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53"/>
            <p:cNvSpPr/>
            <p:nvPr/>
          </p:nvSpPr>
          <p:spPr>
            <a:xfrm>
              <a:off x="4150950" y="533425"/>
              <a:ext cx="3675" cy="11575"/>
            </a:xfrm>
            <a:custGeom>
              <a:avLst/>
              <a:gdLst/>
              <a:ahLst/>
              <a:cxnLst/>
              <a:rect l="0" t="0" r="0" b="0"/>
              <a:pathLst>
                <a:path w="147" h="463" fill="none" extrusionOk="0">
                  <a:moveTo>
                    <a:pt x="0" y="0"/>
                  </a:moveTo>
                  <a:lnTo>
                    <a:pt x="146" y="4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5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5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5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5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56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6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56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56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01842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txBox="1">
            <a:spLocks noGrp="1"/>
          </p:cNvSpPr>
          <p:nvPr>
            <p:ph type="title"/>
          </p:nvPr>
        </p:nvSpPr>
        <p:spPr>
          <a:xfrm>
            <a:off x="1135064" y="706967"/>
            <a:ext cx="3425825" cy="1371600"/>
          </a:xfrm>
        </p:spPr>
        <p:txBody>
          <a:bodyPr/>
          <a:lstStyle/>
          <a:p>
            <a:pPr eaLnBrk="1" hangingPunct="1">
              <a:spcBef>
                <a:spcPct val="0"/>
              </a:spcBef>
              <a:buClr>
                <a:srgbClr val="FFFFFF"/>
              </a:buClr>
              <a:buFont typeface="Roboto Slab" charset="0"/>
              <a:buNone/>
            </a:pPr>
            <a:r>
              <a:rPr lang="en-US" sz="1800" b="1" dirty="0">
                <a:solidFill>
                  <a:schemeClr val="bg1"/>
                </a:solidFill>
                <a:latin typeface="Rockwell" charset="0"/>
                <a:ea typeface="Roboto Slab" charset="0"/>
                <a:sym typeface="Roboto Slab" charset="0"/>
              </a:rPr>
              <a:t>Multiple Years of Chronic Absenteeism = High Risk for </a:t>
            </a:r>
            <a:r>
              <a:rPr lang="en-US" dirty="0">
                <a:solidFill>
                  <a:schemeClr val="bg1"/>
                </a:solidFill>
                <a:latin typeface="Rockwell" charset="0"/>
                <a:ea typeface="Roboto Slab" charset="0"/>
                <a:sym typeface="Roboto Slab" charset="0"/>
              </a:rPr>
              <a:t>l</a:t>
            </a:r>
            <a:r>
              <a:rPr lang="en-US" sz="1800" b="1" dirty="0">
                <a:solidFill>
                  <a:schemeClr val="bg1"/>
                </a:solidFill>
                <a:latin typeface="Rockwell" charset="0"/>
                <a:ea typeface="Roboto Slab" charset="0"/>
                <a:sym typeface="Roboto Slab" charset="0"/>
              </a:rPr>
              <a:t>ow 3</a:t>
            </a:r>
            <a:r>
              <a:rPr lang="en-US" sz="1800" b="1" baseline="30000" dirty="0">
                <a:solidFill>
                  <a:schemeClr val="bg1"/>
                </a:solidFill>
                <a:latin typeface="Rockwell" charset="0"/>
                <a:ea typeface="Roboto Slab" charset="0"/>
                <a:sym typeface="Roboto Slab" charset="0"/>
              </a:rPr>
              <a:t>rd</a:t>
            </a:r>
            <a:r>
              <a:rPr lang="en-US" sz="1800" b="1" dirty="0">
                <a:solidFill>
                  <a:schemeClr val="bg1"/>
                </a:solidFill>
                <a:latin typeface="Rockwell" charset="0"/>
                <a:ea typeface="Roboto Slab" charset="0"/>
                <a:sym typeface="Roboto Slab" charset="0"/>
              </a:rPr>
              <a:t> Grade Reading Skills</a:t>
            </a:r>
          </a:p>
        </p:txBody>
      </p:sp>
      <p:pic>
        <p:nvPicPr>
          <p:cNvPr id="184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 y="8652933"/>
            <a:ext cx="251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Screen Shot 2016-02-21 at 5.29.48 PM.png"/>
          <p:cNvPicPr>
            <a:picLocks noChangeAspect="1"/>
          </p:cNvPicPr>
          <p:nvPr/>
        </p:nvPicPr>
        <p:blipFill>
          <a:blip r:embed="rId4">
            <a:extLst>
              <a:ext uri="{28A0092B-C50C-407E-A947-70E740481C1C}">
                <a14:useLocalDpi xmlns:a14="http://schemas.microsoft.com/office/drawing/2010/main" val="0"/>
              </a:ext>
            </a:extLst>
          </a:blip>
          <a:srcRect l="1135" t="4478" r="1176" b="4964"/>
          <a:stretch>
            <a:fillRect/>
          </a:stretch>
        </p:blipFill>
        <p:spPr bwMode="auto">
          <a:xfrm>
            <a:off x="450853" y="2163234"/>
            <a:ext cx="8047035" cy="428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7670" y="5930900"/>
            <a:ext cx="1049338" cy="22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8"/>
          <p:cNvSpPr txBox="1">
            <a:spLocks noChangeArrowheads="1"/>
          </p:cNvSpPr>
          <p:nvPr/>
        </p:nvSpPr>
        <p:spPr bwMode="auto">
          <a:xfrm>
            <a:off x="1189038" y="6464300"/>
            <a:ext cx="6210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500" b="1">
                <a:latin typeface="Gill Sans" charset="0"/>
                <a:cs typeface="Gill Sans" charset="0"/>
              </a:rPr>
              <a:t>Note: </a:t>
            </a:r>
            <a:r>
              <a:rPr lang="en-US" sz="500">
                <a:latin typeface="Gill Sans" charset="0"/>
                <a:cs typeface="Gill Sans" charset="0"/>
              </a:rPr>
              <a:t>***Indicates that scores are significantly different from scores of students who are never chronically absent, at p&lt;.001 level. + In the DIBELS 6th Edition Assessment and Scoring Guide (Good &amp; Kaminksi, 2002), these are labeled as “Some Risk,” indicating the need for additional intervention and “At Risk,” indicating the need for substantial interventions. </a:t>
            </a:r>
          </a:p>
          <a:p>
            <a:pPr eaLnBrk="1" hangingPunct="1"/>
            <a:endParaRPr lang="en-US" sz="500">
              <a:latin typeface="Gill Sans" charset="0"/>
              <a:cs typeface="Gill Sans" charset="0"/>
            </a:endParaRPr>
          </a:p>
        </p:txBody>
      </p:sp>
      <p:pic>
        <p:nvPicPr>
          <p:cNvPr id="18438" name="Picture 9" descr="student5fBook-0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687" y="706967"/>
            <a:ext cx="1155796" cy="118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dirty="0">
                <a:solidFill>
                  <a:srgbClr val="FFFFFF"/>
                </a:solidFill>
                <a:latin typeface="Rockwell" charset="0"/>
                <a:ea typeface="Roboto Slab" charset="0"/>
                <a:sym typeface="Roboto Slab" charset="0"/>
              </a:rPr>
              <a:t>Chronic Early Absence Connected to Poor Long- Term Academic Outcomes</a:t>
            </a:r>
          </a:p>
        </p:txBody>
      </p:sp>
      <p:sp>
        <p:nvSpPr>
          <p:cNvPr id="8" name="TextBox 7"/>
          <p:cNvSpPr txBox="1"/>
          <p:nvPr/>
        </p:nvSpPr>
        <p:spPr>
          <a:xfrm>
            <a:off x="969964" y="3831167"/>
            <a:ext cx="7754937" cy="1754327"/>
          </a:xfrm>
          <a:prstGeom prst="rect">
            <a:avLst/>
          </a:prstGeom>
          <a:noFill/>
        </p:spPr>
        <p:txBody>
          <a:bodyPr>
            <a:spAutoFit/>
          </a:bodyPr>
          <a:lstStyle/>
          <a:p>
            <a:pPr defTabSz="685800" fontAlgn="auto">
              <a:spcBef>
                <a:spcPts val="0"/>
              </a:spcBef>
              <a:spcAft>
                <a:spcPts val="0"/>
              </a:spcAft>
              <a:defRPr/>
            </a:pPr>
            <a:r>
              <a:rPr lang="en-US" sz="1800" kern="0" dirty="0">
                <a:solidFill>
                  <a:schemeClr val="accent1"/>
                </a:solidFill>
                <a:latin typeface="Gill Sans"/>
                <a:ea typeface="Arial"/>
                <a:cs typeface="Gill Sans"/>
                <a:sym typeface="Arial"/>
              </a:rPr>
              <a:t>A Rhode Island Data Hub analysis found that c</a:t>
            </a:r>
            <a:r>
              <a:rPr lang="en-US" sz="1800" kern="0" dirty="0">
                <a:solidFill>
                  <a:schemeClr val="accent1"/>
                </a:solidFill>
                <a:latin typeface="Gill Sans"/>
                <a:ea typeface="Verdana" panose="020B0604030504040204" pitchFamily="34" charset="0"/>
                <a:cs typeface="Gill Sans"/>
                <a:sym typeface="Arial"/>
              </a:rPr>
              <a:t>ompared to kindergartners who attend regularly, those chronically absent:  </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Scored </a:t>
            </a:r>
            <a:r>
              <a:rPr lang="en-US" sz="1800" b="1" kern="0" dirty="0">
                <a:solidFill>
                  <a:schemeClr val="accent3"/>
                </a:solidFill>
                <a:latin typeface="Gill Sans"/>
                <a:ea typeface="Verdana" panose="020B0604030504040204" pitchFamily="34" charset="0"/>
                <a:cs typeface="Gill Sans"/>
                <a:sym typeface="Arial"/>
              </a:rPr>
              <a:t>20% lower in reading and math</a:t>
            </a:r>
            <a:r>
              <a:rPr lang="en-US" sz="1800" kern="0" dirty="0">
                <a:solidFill>
                  <a:schemeClr val="accent1"/>
                </a:solidFill>
                <a:latin typeface="Gill Sans"/>
                <a:ea typeface="Verdana" panose="020B0604030504040204" pitchFamily="34" charset="0"/>
                <a:cs typeface="Gill Sans"/>
                <a:sym typeface="Arial"/>
              </a:rPr>
              <a:t> in later grades and gap grows </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chemeClr val="accent3"/>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as likely to be </a:t>
            </a:r>
            <a:r>
              <a:rPr lang="en-US" sz="1800" b="1" kern="0" dirty="0">
                <a:solidFill>
                  <a:srgbClr val="84B45E"/>
                </a:solidFill>
                <a:latin typeface="Gill Sans"/>
                <a:ea typeface="Verdana" panose="020B0604030504040204" pitchFamily="34" charset="0"/>
                <a:cs typeface="Gill Sans"/>
                <a:sym typeface="Arial"/>
              </a:rPr>
              <a:t>retained</a:t>
            </a:r>
            <a:r>
              <a:rPr lang="en-US" sz="1800" kern="0" dirty="0">
                <a:solidFill>
                  <a:srgbClr val="84B45E"/>
                </a:solidFill>
                <a:latin typeface="Gill Sans"/>
                <a:ea typeface="Verdana" panose="020B0604030504040204" pitchFamily="34" charset="0"/>
                <a:cs typeface="Gill Sans"/>
                <a:sym typeface="Arial"/>
              </a:rPr>
              <a:t> </a:t>
            </a:r>
            <a:r>
              <a:rPr lang="en-US" sz="1800" kern="0" dirty="0">
                <a:solidFill>
                  <a:schemeClr val="accent1"/>
                </a:solidFill>
                <a:latin typeface="Gill Sans"/>
                <a:ea typeface="Verdana" panose="020B0604030504040204" pitchFamily="34" charset="0"/>
                <a:cs typeface="Gill Sans"/>
                <a:sym typeface="Arial"/>
              </a:rPr>
              <a:t>in grade.</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 </a:t>
            </a:r>
            <a:r>
              <a:rPr lang="en-US" sz="1800" b="1" kern="0" dirty="0">
                <a:solidFill>
                  <a:srgbClr val="84B45E"/>
                </a:solidFill>
                <a:latin typeface="Gill Sans"/>
                <a:ea typeface="Verdana" panose="020B0604030504040204" pitchFamily="34" charset="0"/>
                <a:cs typeface="Gill Sans"/>
                <a:sym typeface="Arial"/>
              </a:rPr>
              <a:t>2X</a:t>
            </a:r>
            <a:r>
              <a:rPr lang="en-US" sz="1800" kern="0" dirty="0">
                <a:solidFill>
                  <a:schemeClr val="accent1"/>
                </a:solidFill>
                <a:latin typeface="Gill Sans"/>
                <a:ea typeface="Verdana" panose="020B0604030504040204" pitchFamily="34" charset="0"/>
                <a:cs typeface="Gill Sans"/>
                <a:sym typeface="Arial"/>
              </a:rPr>
              <a:t> likely to be </a:t>
            </a:r>
            <a:r>
              <a:rPr lang="en-US" sz="1800" b="1" kern="0" dirty="0">
                <a:solidFill>
                  <a:srgbClr val="84B45E"/>
                </a:solidFill>
                <a:latin typeface="Gill Sans"/>
                <a:ea typeface="Verdana" panose="020B0604030504040204" pitchFamily="34" charset="0"/>
                <a:cs typeface="Gill Sans"/>
                <a:sym typeface="Arial"/>
              </a:rPr>
              <a:t>suspended</a:t>
            </a:r>
            <a:r>
              <a:rPr lang="en-US" sz="1800" kern="0" dirty="0">
                <a:solidFill>
                  <a:schemeClr val="accent1"/>
                </a:solidFill>
                <a:latin typeface="Gill Sans"/>
                <a:ea typeface="Verdana" panose="020B0604030504040204" pitchFamily="34" charset="0"/>
                <a:cs typeface="Gill Sans"/>
                <a:sym typeface="Arial"/>
              </a:rPr>
              <a:t> by the end of 7</a:t>
            </a:r>
            <a:r>
              <a:rPr lang="en-US" sz="1800" kern="0" baseline="30000" dirty="0">
                <a:solidFill>
                  <a:schemeClr val="accent1"/>
                </a:solidFill>
                <a:latin typeface="Gill Sans"/>
                <a:ea typeface="Verdana" panose="020B0604030504040204" pitchFamily="34" charset="0"/>
                <a:cs typeface="Gill Sans"/>
                <a:sym typeface="Arial"/>
              </a:rPr>
              <a:t>th</a:t>
            </a:r>
            <a:r>
              <a:rPr lang="en-US" sz="1800" kern="0" dirty="0">
                <a:solidFill>
                  <a:schemeClr val="accent1"/>
                </a:solidFill>
                <a:latin typeface="Gill Sans"/>
                <a:ea typeface="Verdana" panose="020B0604030504040204" pitchFamily="34" charset="0"/>
                <a:cs typeface="Gill Sans"/>
                <a:sym typeface="Arial"/>
              </a:rPr>
              <a:t> grade.</a:t>
            </a:r>
          </a:p>
          <a:p>
            <a:pPr marL="214313" indent="-214313" defTabSz="685800" fontAlgn="auto">
              <a:spcBef>
                <a:spcPts val="0"/>
              </a:spcBef>
              <a:spcAft>
                <a:spcPts val="0"/>
              </a:spcAft>
              <a:buFont typeface="Arial" panose="020B0604020202020204" pitchFamily="34" charset="0"/>
              <a:buChar char="•"/>
              <a:defRPr/>
            </a:pPr>
            <a:r>
              <a:rPr lang="en-US" sz="1800" kern="0" dirty="0">
                <a:solidFill>
                  <a:schemeClr val="accent1"/>
                </a:solidFill>
                <a:latin typeface="Gill Sans"/>
                <a:ea typeface="Verdana" panose="020B0604030504040204" pitchFamily="34" charset="0"/>
                <a:cs typeface="Gill Sans"/>
                <a:sym typeface="Arial"/>
              </a:rPr>
              <a:t>Likely to continue being chronically absent</a:t>
            </a:r>
            <a:endParaRPr lang="en-US" sz="1800" kern="0" dirty="0">
              <a:solidFill>
                <a:schemeClr val="accent1"/>
              </a:solidFill>
              <a:latin typeface="Gill Sans"/>
              <a:ea typeface="Arial"/>
              <a:cs typeface="Gill Sans"/>
              <a:sym typeface="Arial"/>
            </a:endParaRPr>
          </a:p>
        </p:txBody>
      </p:sp>
      <p:grpSp>
        <p:nvGrpSpPr>
          <p:cNvPr id="19459" name="Shape 372"/>
          <p:cNvGrpSpPr>
            <a:grpSpLocks/>
          </p:cNvGrpSpPr>
          <p:nvPr/>
        </p:nvGrpSpPr>
        <p:grpSpPr bwMode="auto">
          <a:xfrm>
            <a:off x="315913" y="1109134"/>
            <a:ext cx="498387" cy="548217"/>
            <a:chOff x="1951075" y="2333250"/>
            <a:chExt cx="381200" cy="381175"/>
          </a:xfrm>
        </p:grpSpPr>
        <p:sp>
          <p:nvSpPr>
            <p:cNvPr id="19463" name="Shape 373"/>
            <p:cNvSpPr>
              <a:spLocks/>
            </p:cNvSpPr>
            <p:nvPr/>
          </p:nvSpPr>
          <p:spPr bwMode="auto">
            <a:xfrm>
              <a:off x="1951075" y="2333250"/>
              <a:ext cx="381200" cy="381175"/>
            </a:xfrm>
            <a:custGeom>
              <a:avLst/>
              <a:gdLst>
                <a:gd name="T0" fmla="*/ 7234 w 15248"/>
                <a:gd name="T1" fmla="*/ 0 h 15247"/>
                <a:gd name="T2" fmla="*/ 6090 w 15248"/>
                <a:gd name="T3" fmla="*/ 147 h 15247"/>
                <a:gd name="T4" fmla="*/ 4994 w 15248"/>
                <a:gd name="T5" fmla="*/ 463 h 15247"/>
                <a:gd name="T6" fmla="*/ 3995 w 15248"/>
                <a:gd name="T7" fmla="*/ 926 h 15247"/>
                <a:gd name="T8" fmla="*/ 3070 w 15248"/>
                <a:gd name="T9" fmla="*/ 1510 h 15247"/>
                <a:gd name="T10" fmla="*/ 2242 w 15248"/>
                <a:gd name="T11" fmla="*/ 2241 h 15247"/>
                <a:gd name="T12" fmla="*/ 1511 w 15248"/>
                <a:gd name="T13" fmla="*/ 3069 h 15247"/>
                <a:gd name="T14" fmla="*/ 926 w 15248"/>
                <a:gd name="T15" fmla="*/ 3995 h 15247"/>
                <a:gd name="T16" fmla="*/ 464 w 15248"/>
                <a:gd name="T17" fmla="*/ 4993 h 15247"/>
                <a:gd name="T18" fmla="*/ 147 w 15248"/>
                <a:gd name="T19" fmla="*/ 6089 h 15247"/>
                <a:gd name="T20" fmla="*/ 1 w 15248"/>
                <a:gd name="T21" fmla="*/ 7234 h 15247"/>
                <a:gd name="T22" fmla="*/ 1 w 15248"/>
                <a:gd name="T23" fmla="*/ 8013 h 15247"/>
                <a:gd name="T24" fmla="*/ 147 w 15248"/>
                <a:gd name="T25" fmla="*/ 9158 h 15247"/>
                <a:gd name="T26" fmla="*/ 464 w 15248"/>
                <a:gd name="T27" fmla="*/ 10254 h 15247"/>
                <a:gd name="T28" fmla="*/ 926 w 15248"/>
                <a:gd name="T29" fmla="*/ 11252 h 15247"/>
                <a:gd name="T30" fmla="*/ 1511 w 15248"/>
                <a:gd name="T31" fmla="*/ 12178 h 15247"/>
                <a:gd name="T32" fmla="*/ 2242 w 15248"/>
                <a:gd name="T33" fmla="*/ 13006 h 15247"/>
                <a:gd name="T34" fmla="*/ 3070 w 15248"/>
                <a:gd name="T35" fmla="*/ 13737 h 15247"/>
                <a:gd name="T36" fmla="*/ 3995 w 15248"/>
                <a:gd name="T37" fmla="*/ 14321 h 15247"/>
                <a:gd name="T38" fmla="*/ 4994 w 15248"/>
                <a:gd name="T39" fmla="*/ 14784 h 15247"/>
                <a:gd name="T40" fmla="*/ 6090 w 15248"/>
                <a:gd name="T41" fmla="*/ 15100 h 15247"/>
                <a:gd name="T42" fmla="*/ 7234 w 15248"/>
                <a:gd name="T43" fmla="*/ 15247 h 15247"/>
                <a:gd name="T44" fmla="*/ 8014 w 15248"/>
                <a:gd name="T45" fmla="*/ 15247 h 15247"/>
                <a:gd name="T46" fmla="*/ 9158 w 15248"/>
                <a:gd name="T47" fmla="*/ 15100 h 15247"/>
                <a:gd name="T48" fmla="*/ 10254 w 15248"/>
                <a:gd name="T49" fmla="*/ 14784 h 15247"/>
                <a:gd name="T50" fmla="*/ 11253 w 15248"/>
                <a:gd name="T51" fmla="*/ 14321 h 15247"/>
                <a:gd name="T52" fmla="*/ 12178 w 15248"/>
                <a:gd name="T53" fmla="*/ 13737 h 15247"/>
                <a:gd name="T54" fmla="*/ 13006 w 15248"/>
                <a:gd name="T55" fmla="*/ 13006 h 15247"/>
                <a:gd name="T56" fmla="*/ 13737 w 15248"/>
                <a:gd name="T57" fmla="*/ 12178 h 15247"/>
                <a:gd name="T58" fmla="*/ 14322 w 15248"/>
                <a:gd name="T59" fmla="*/ 11252 h 15247"/>
                <a:gd name="T60" fmla="*/ 14784 w 15248"/>
                <a:gd name="T61" fmla="*/ 10254 h 15247"/>
                <a:gd name="T62" fmla="*/ 15101 w 15248"/>
                <a:gd name="T63" fmla="*/ 9158 h 15247"/>
                <a:gd name="T64" fmla="*/ 15247 w 15248"/>
                <a:gd name="T65" fmla="*/ 8013 h 15247"/>
                <a:gd name="T66" fmla="*/ 15247 w 15248"/>
                <a:gd name="T67" fmla="*/ 7234 h 15247"/>
                <a:gd name="T68" fmla="*/ 15101 w 15248"/>
                <a:gd name="T69" fmla="*/ 6089 h 15247"/>
                <a:gd name="T70" fmla="*/ 14784 w 15248"/>
                <a:gd name="T71" fmla="*/ 4993 h 15247"/>
                <a:gd name="T72" fmla="*/ 14322 w 15248"/>
                <a:gd name="T73" fmla="*/ 3995 h 15247"/>
                <a:gd name="T74" fmla="*/ 13737 w 15248"/>
                <a:gd name="T75" fmla="*/ 3069 h 15247"/>
                <a:gd name="T76" fmla="*/ 13006 w 15248"/>
                <a:gd name="T77" fmla="*/ 2241 h 15247"/>
                <a:gd name="T78" fmla="*/ 12178 w 15248"/>
                <a:gd name="T79" fmla="*/ 1510 h 15247"/>
                <a:gd name="T80" fmla="*/ 11253 w 15248"/>
                <a:gd name="T81" fmla="*/ 926 h 15247"/>
                <a:gd name="T82" fmla="*/ 10254 w 15248"/>
                <a:gd name="T83" fmla="*/ 463 h 15247"/>
                <a:gd name="T84" fmla="*/ 9158 w 15248"/>
                <a:gd name="T85" fmla="*/ 147 h 15247"/>
                <a:gd name="T86" fmla="*/ 8014 w 15248"/>
                <a:gd name="T87" fmla="*/ 0 h 15247"/>
                <a:gd name="T88" fmla="*/ 0 w 15248"/>
                <a:gd name="T89" fmla="*/ 0 h 15247"/>
                <a:gd name="T90" fmla="*/ 15248 w 15248"/>
                <a:gd name="T91" fmla="*/ 15247 h 1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4" name="Shape 374"/>
            <p:cNvSpPr>
              <a:spLocks/>
            </p:cNvSpPr>
            <p:nvPr/>
          </p:nvSpPr>
          <p:spPr bwMode="auto">
            <a:xfrm>
              <a:off x="2197675" y="2503125"/>
              <a:ext cx="43875" cy="47525"/>
            </a:xfrm>
            <a:custGeom>
              <a:avLst/>
              <a:gdLst>
                <a:gd name="T0" fmla="*/ 877 w 1755"/>
                <a:gd name="T1" fmla="*/ 0 h 1901"/>
                <a:gd name="T2" fmla="*/ 877 w 1755"/>
                <a:gd name="T3" fmla="*/ 0 h 1901"/>
                <a:gd name="T4" fmla="*/ 1048 w 1755"/>
                <a:gd name="T5" fmla="*/ 25 h 1901"/>
                <a:gd name="T6" fmla="*/ 1218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8 w 1755"/>
                <a:gd name="T33" fmla="*/ 1827 h 1901"/>
                <a:gd name="T34" fmla="*/ 1048 w 1755"/>
                <a:gd name="T35" fmla="*/ 1876 h 1901"/>
                <a:gd name="T36" fmla="*/ 877 w 1755"/>
                <a:gd name="T37" fmla="*/ 1900 h 1901"/>
                <a:gd name="T38" fmla="*/ 877 w 1755"/>
                <a:gd name="T39" fmla="*/ 1900 h 1901"/>
                <a:gd name="T40" fmla="*/ 707 w 1755"/>
                <a:gd name="T41" fmla="*/ 1876 h 1901"/>
                <a:gd name="T42" fmla="*/ 536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6 w 1755"/>
                <a:gd name="T69" fmla="*/ 73 h 1901"/>
                <a:gd name="T70" fmla="*/ 707 w 1755"/>
                <a:gd name="T71" fmla="*/ 25 h 1901"/>
                <a:gd name="T72" fmla="*/ 877 w 1755"/>
                <a:gd name="T73" fmla="*/ 0 h 1901"/>
                <a:gd name="T74" fmla="*/ 877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8" y="1827"/>
                  </a:lnTo>
                  <a:lnTo>
                    <a:pt x="1048" y="1876"/>
                  </a:lnTo>
                  <a:lnTo>
                    <a:pt x="877" y="1900"/>
                  </a:lnTo>
                  <a:lnTo>
                    <a:pt x="707" y="1876"/>
                  </a:lnTo>
                  <a:lnTo>
                    <a:pt x="536"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6" y="73"/>
                  </a:lnTo>
                  <a:lnTo>
                    <a:pt x="707" y="25"/>
                  </a:lnTo>
                  <a:lnTo>
                    <a:pt x="877"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5" name="Shape 375"/>
            <p:cNvSpPr>
              <a:spLocks/>
            </p:cNvSpPr>
            <p:nvPr/>
          </p:nvSpPr>
          <p:spPr bwMode="auto">
            <a:xfrm>
              <a:off x="2041800" y="2503125"/>
              <a:ext cx="43875" cy="47525"/>
            </a:xfrm>
            <a:custGeom>
              <a:avLst/>
              <a:gdLst>
                <a:gd name="T0" fmla="*/ 878 w 1755"/>
                <a:gd name="T1" fmla="*/ 0 h 1901"/>
                <a:gd name="T2" fmla="*/ 878 w 1755"/>
                <a:gd name="T3" fmla="*/ 0 h 1901"/>
                <a:gd name="T4" fmla="*/ 1048 w 1755"/>
                <a:gd name="T5" fmla="*/ 25 h 1901"/>
                <a:gd name="T6" fmla="*/ 1219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9 w 1755"/>
                <a:gd name="T33" fmla="*/ 1827 h 1901"/>
                <a:gd name="T34" fmla="*/ 1048 w 1755"/>
                <a:gd name="T35" fmla="*/ 1876 h 1901"/>
                <a:gd name="T36" fmla="*/ 878 w 1755"/>
                <a:gd name="T37" fmla="*/ 1900 h 1901"/>
                <a:gd name="T38" fmla="*/ 878 w 1755"/>
                <a:gd name="T39" fmla="*/ 1900 h 1901"/>
                <a:gd name="T40" fmla="*/ 707 w 1755"/>
                <a:gd name="T41" fmla="*/ 1876 h 1901"/>
                <a:gd name="T42" fmla="*/ 537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7 w 1755"/>
                <a:gd name="T69" fmla="*/ 73 h 1901"/>
                <a:gd name="T70" fmla="*/ 707 w 1755"/>
                <a:gd name="T71" fmla="*/ 25 h 1901"/>
                <a:gd name="T72" fmla="*/ 878 w 1755"/>
                <a:gd name="T73" fmla="*/ 0 h 1901"/>
                <a:gd name="T74" fmla="*/ 878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9" y="1827"/>
                  </a:lnTo>
                  <a:lnTo>
                    <a:pt x="1048" y="1876"/>
                  </a:lnTo>
                  <a:lnTo>
                    <a:pt x="878" y="1900"/>
                  </a:lnTo>
                  <a:lnTo>
                    <a:pt x="707" y="1876"/>
                  </a:lnTo>
                  <a:lnTo>
                    <a:pt x="537"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7" y="73"/>
                  </a:lnTo>
                  <a:lnTo>
                    <a:pt x="707" y="25"/>
                  </a:lnTo>
                  <a:lnTo>
                    <a:pt x="878"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9466" name="Shape 376"/>
            <p:cNvSpPr>
              <a:spLocks/>
            </p:cNvSpPr>
            <p:nvPr/>
          </p:nvSpPr>
          <p:spPr bwMode="auto">
            <a:xfrm>
              <a:off x="2041800" y="2584100"/>
              <a:ext cx="199750" cy="41425"/>
            </a:xfrm>
            <a:custGeom>
              <a:avLst/>
              <a:gdLst>
                <a:gd name="T0" fmla="*/ 1 w 7990"/>
                <a:gd name="T1" fmla="*/ 1657 h 1657"/>
                <a:gd name="T2" fmla="*/ 1 w 7990"/>
                <a:gd name="T3" fmla="*/ 1657 h 1657"/>
                <a:gd name="T4" fmla="*/ 415 w 7990"/>
                <a:gd name="T5" fmla="*/ 1291 h 1657"/>
                <a:gd name="T6" fmla="*/ 853 w 7990"/>
                <a:gd name="T7" fmla="*/ 950 h 1657"/>
                <a:gd name="T8" fmla="*/ 1340 w 7990"/>
                <a:gd name="T9" fmla="*/ 683 h 1657"/>
                <a:gd name="T10" fmla="*/ 1827 w 7990"/>
                <a:gd name="T11" fmla="*/ 439 h 1657"/>
                <a:gd name="T12" fmla="*/ 2363 w 7990"/>
                <a:gd name="T13" fmla="*/ 244 h 1657"/>
                <a:gd name="T14" fmla="*/ 2875 w 7990"/>
                <a:gd name="T15" fmla="*/ 122 h 1657"/>
                <a:gd name="T16" fmla="*/ 3435 w 7990"/>
                <a:gd name="T17" fmla="*/ 49 h 1657"/>
                <a:gd name="T18" fmla="*/ 3995 w 7990"/>
                <a:gd name="T19" fmla="*/ 1 h 1657"/>
                <a:gd name="T20" fmla="*/ 3995 w 7990"/>
                <a:gd name="T21" fmla="*/ 1 h 1657"/>
                <a:gd name="T22" fmla="*/ 4555 w 7990"/>
                <a:gd name="T23" fmla="*/ 49 h 1657"/>
                <a:gd name="T24" fmla="*/ 5115 w 7990"/>
                <a:gd name="T25" fmla="*/ 122 h 1657"/>
                <a:gd name="T26" fmla="*/ 5627 w 7990"/>
                <a:gd name="T27" fmla="*/ 244 h 1657"/>
                <a:gd name="T28" fmla="*/ 6163 w 7990"/>
                <a:gd name="T29" fmla="*/ 439 h 1657"/>
                <a:gd name="T30" fmla="*/ 6650 w 7990"/>
                <a:gd name="T31" fmla="*/ 683 h 1657"/>
                <a:gd name="T32" fmla="*/ 7137 w 7990"/>
                <a:gd name="T33" fmla="*/ 950 h 1657"/>
                <a:gd name="T34" fmla="*/ 7575 w 7990"/>
                <a:gd name="T35" fmla="*/ 1291 h 1657"/>
                <a:gd name="T36" fmla="*/ 7989 w 7990"/>
                <a:gd name="T37" fmla="*/ 1657 h 1657"/>
                <a:gd name="T38" fmla="*/ 0 w 7990"/>
                <a:gd name="T39" fmla="*/ 0 h 1657"/>
                <a:gd name="T40" fmla="*/ 7990 w 7990"/>
                <a:gd name="T41" fmla="*/ 1657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9460" name="Shape 200"/>
          <p:cNvSpPr>
            <a:spLocks noChangeArrowheads="1"/>
          </p:cNvSpPr>
          <p:nvPr/>
        </p:nvSpPr>
        <p:spPr bwMode="auto">
          <a:xfrm>
            <a:off x="969963" y="2586567"/>
            <a:ext cx="2732087" cy="910167"/>
          </a:xfrm>
          <a:prstGeom prst="homePlate">
            <a:avLst>
              <a:gd name="adj" fmla="val 30092"/>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Chronic absence in kindergarten</a:t>
            </a:r>
          </a:p>
        </p:txBody>
      </p:sp>
      <p:sp>
        <p:nvSpPr>
          <p:cNvPr id="19461" name="Shape 201"/>
          <p:cNvSpPr>
            <a:spLocks noChangeArrowheads="1"/>
          </p:cNvSpPr>
          <p:nvPr/>
        </p:nvSpPr>
        <p:spPr bwMode="auto">
          <a:xfrm>
            <a:off x="3216276" y="2586567"/>
            <a:ext cx="2784475" cy="910167"/>
          </a:xfrm>
          <a:prstGeom prst="chevron">
            <a:avLst>
              <a:gd name="adj" fmla="val 2981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Lower levels of </a:t>
            </a:r>
          </a:p>
          <a:p>
            <a:pPr algn="ctr"/>
            <a:r>
              <a:rPr lang="en-US" b="1">
                <a:solidFill>
                  <a:srgbClr val="FFFFFF"/>
                </a:solidFill>
                <a:latin typeface="Rockwell" charset="0"/>
                <a:ea typeface="Nixie One" charset="0"/>
                <a:sym typeface="Nixie One" charset="0"/>
              </a:rPr>
              <a:t>literacy in first grade</a:t>
            </a:r>
          </a:p>
        </p:txBody>
      </p:sp>
      <p:sp>
        <p:nvSpPr>
          <p:cNvPr id="19462" name="Shape 202"/>
          <p:cNvSpPr>
            <a:spLocks noChangeArrowheads="1"/>
          </p:cNvSpPr>
          <p:nvPr/>
        </p:nvSpPr>
        <p:spPr bwMode="auto">
          <a:xfrm>
            <a:off x="5634039" y="2586567"/>
            <a:ext cx="2784475" cy="910167"/>
          </a:xfrm>
          <a:prstGeom prst="chevron">
            <a:avLst>
              <a:gd name="adj" fmla="val 2981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p>
            <a:pPr algn="ctr"/>
            <a:r>
              <a:rPr lang="en-US" b="1">
                <a:solidFill>
                  <a:srgbClr val="FFFFFF"/>
                </a:solidFill>
                <a:latin typeface="Rockwell" charset="0"/>
                <a:ea typeface="Nixie One" charset="0"/>
                <a:sym typeface="Nixie One" charset="0"/>
              </a:rPr>
              <a:t>Lower achievement as far out as fifth grade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6" y="813468"/>
            <a:ext cx="3208799" cy="1371600"/>
          </a:xfrm>
        </p:spPr>
        <p:txBody>
          <a:bodyPr/>
          <a:lstStyle/>
          <a:p>
            <a:r>
              <a:rPr lang="en-US" dirty="0">
                <a:ea typeface="Abadi MT Condensed Extra Bold" pitchFamily="34" charset="0"/>
              </a:rPr>
              <a:t>The Effects of Chronic Absence on Dropout Rates Are Cumulative</a:t>
            </a:r>
            <a:br>
              <a:rPr lang="en-US" dirty="0">
                <a:ea typeface="Abadi MT Condensed Extra Bold" pitchFamily="34" charset="0"/>
              </a:rPr>
            </a:br>
            <a:endParaRPr lang="en-US" dirty="0"/>
          </a:p>
        </p:txBody>
      </p:sp>
      <p:sp>
        <p:nvSpPr>
          <p:cNvPr id="4" name="TextBox 3"/>
          <p:cNvSpPr txBox="1"/>
          <p:nvPr/>
        </p:nvSpPr>
        <p:spPr>
          <a:xfrm>
            <a:off x="1418174" y="2294005"/>
            <a:ext cx="6568724" cy="646331"/>
          </a:xfrm>
          <a:prstGeom prst="rect">
            <a:avLst/>
          </a:prstGeom>
          <a:noFill/>
        </p:spPr>
        <p:txBody>
          <a:bodyPr wrap="square" rtlCol="0">
            <a:spAutoFit/>
          </a:bodyPr>
          <a:lstStyle/>
          <a:p>
            <a:r>
              <a:rPr lang="en-US" sz="1800" b="1" dirty="0">
                <a:solidFill>
                  <a:schemeClr val="accent5"/>
                </a:solidFill>
                <a:latin typeface="Gill Sans MT"/>
                <a:cs typeface="Gill Sans MT"/>
              </a:rPr>
              <a:t>Proportion of Students Dropping Out by Number of  Years the Student was Chronically Absent from 8</a:t>
            </a:r>
            <a:r>
              <a:rPr lang="en-US" sz="1800" b="1" baseline="30000" dirty="0">
                <a:solidFill>
                  <a:schemeClr val="accent5"/>
                </a:solidFill>
                <a:latin typeface="Gill Sans MT"/>
                <a:cs typeface="Gill Sans MT"/>
              </a:rPr>
              <a:t>th</a:t>
            </a:r>
            <a:r>
              <a:rPr lang="en-US" sz="1800" b="1" dirty="0">
                <a:solidFill>
                  <a:schemeClr val="accent5"/>
                </a:solidFill>
                <a:latin typeface="Gill Sans MT"/>
                <a:cs typeface="Gill Sans MT"/>
              </a:rPr>
              <a:t>-12</a:t>
            </a:r>
            <a:r>
              <a:rPr lang="en-US" sz="1800" b="1" baseline="30000" dirty="0">
                <a:solidFill>
                  <a:schemeClr val="accent5"/>
                </a:solidFill>
                <a:latin typeface="Gill Sans MT"/>
                <a:cs typeface="Gill Sans MT"/>
              </a:rPr>
              <a:t>th</a:t>
            </a:r>
            <a:r>
              <a:rPr lang="en-US" sz="1800" b="1" dirty="0">
                <a:solidFill>
                  <a:schemeClr val="accent5"/>
                </a:solidFill>
                <a:latin typeface="Gill Sans MT"/>
                <a:cs typeface="Gill Sans MT"/>
              </a:rPr>
              <a:t> Grades</a:t>
            </a:r>
          </a:p>
        </p:txBody>
      </p:sp>
      <p:grpSp>
        <p:nvGrpSpPr>
          <p:cNvPr id="10" name="Group 9"/>
          <p:cNvGrpSpPr/>
          <p:nvPr/>
        </p:nvGrpSpPr>
        <p:grpSpPr>
          <a:xfrm>
            <a:off x="1146026" y="2982670"/>
            <a:ext cx="6511943" cy="3663243"/>
            <a:chOff x="924613" y="2808112"/>
            <a:chExt cx="6511943" cy="3663243"/>
          </a:xfrm>
        </p:grpSpPr>
        <p:pic>
          <p:nvPicPr>
            <p:cNvPr id="3" name="Picture 3"/>
            <p:cNvPicPr>
              <a:picLocks noChangeAspect="1" noChangeArrowheads="1"/>
            </p:cNvPicPr>
            <p:nvPr/>
          </p:nvPicPr>
          <p:blipFill rotWithShape="1">
            <a:blip r:embed="rId2" cstate="print"/>
            <a:srcRect l="1192" t="16754" r="2348" b="2710"/>
            <a:stretch/>
          </p:blipFill>
          <p:spPr>
            <a:xfrm>
              <a:off x="924613" y="2808112"/>
              <a:ext cx="6511943" cy="3663243"/>
            </a:xfrm>
            <a:prstGeom prst="rect">
              <a:avLst/>
            </a:prstGeom>
            <a:ln>
              <a:noFill/>
            </a:ln>
            <a:extLst/>
          </p:spPr>
        </p:pic>
        <p:sp>
          <p:nvSpPr>
            <p:cNvPr id="5" name="Rectangle 4"/>
            <p:cNvSpPr/>
            <p:nvPr/>
          </p:nvSpPr>
          <p:spPr>
            <a:xfrm>
              <a:off x="2149232" y="5366563"/>
              <a:ext cx="468922" cy="41682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52504" y="4318000"/>
              <a:ext cx="468922" cy="14653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348313" y="3699282"/>
              <a:ext cx="468922" cy="208410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469577" y="3421944"/>
              <a:ext cx="468922" cy="23614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77298" y="3309056"/>
              <a:ext cx="468922" cy="247432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Shape 448"/>
          <p:cNvGrpSpPr>
            <a:grpSpLocks/>
          </p:cNvGrpSpPr>
          <p:nvPr/>
        </p:nvGrpSpPr>
        <p:grpSpPr bwMode="auto">
          <a:xfrm>
            <a:off x="388939" y="1246717"/>
            <a:ext cx="314325" cy="302683"/>
            <a:chOff x="3932350" y="3714775"/>
            <a:chExt cx="439650" cy="319075"/>
          </a:xfrm>
        </p:grpSpPr>
        <p:sp>
          <p:nvSpPr>
            <p:cNvPr id="14" name="Shape 449"/>
            <p:cNvSpPr>
              <a:spLocks/>
            </p:cNvSpPr>
            <p:nvPr/>
          </p:nvSpPr>
          <p:spPr bwMode="auto">
            <a:xfrm>
              <a:off x="3932350" y="3714775"/>
              <a:ext cx="439650" cy="319075"/>
            </a:xfrm>
            <a:custGeom>
              <a:avLst/>
              <a:gdLst>
                <a:gd name="T0" fmla="*/ 1 w 17586"/>
                <a:gd name="T1" fmla="*/ 1 h 12763"/>
                <a:gd name="T2" fmla="*/ 1 w 17586"/>
                <a:gd name="T3" fmla="*/ 12276 h 12763"/>
                <a:gd name="T4" fmla="*/ 1 w 17586"/>
                <a:gd name="T5" fmla="*/ 12276 h 12763"/>
                <a:gd name="T6" fmla="*/ 1 w 17586"/>
                <a:gd name="T7" fmla="*/ 12373 h 12763"/>
                <a:gd name="T8" fmla="*/ 25 w 17586"/>
                <a:gd name="T9" fmla="*/ 12471 h 12763"/>
                <a:gd name="T10" fmla="*/ 74 w 17586"/>
                <a:gd name="T11" fmla="*/ 12544 h 12763"/>
                <a:gd name="T12" fmla="*/ 123 w 17586"/>
                <a:gd name="T13" fmla="*/ 12617 h 12763"/>
                <a:gd name="T14" fmla="*/ 196 w 17586"/>
                <a:gd name="T15" fmla="*/ 12690 h 12763"/>
                <a:gd name="T16" fmla="*/ 293 w 17586"/>
                <a:gd name="T17" fmla="*/ 12714 h 12763"/>
                <a:gd name="T18" fmla="*/ 366 w 17586"/>
                <a:gd name="T19" fmla="*/ 12763 h 12763"/>
                <a:gd name="T20" fmla="*/ 488 w 17586"/>
                <a:gd name="T21" fmla="*/ 12763 h 12763"/>
                <a:gd name="T22" fmla="*/ 17585 w 17586"/>
                <a:gd name="T23" fmla="*/ 12763 h 12763"/>
                <a:gd name="T24" fmla="*/ 0 w 17586"/>
                <a:gd name="T25" fmla="*/ 0 h 12763"/>
                <a:gd name="T26" fmla="*/ 17586 w 17586"/>
                <a:gd name="T27" fmla="*/ 12763 h 1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 name="Shape 450"/>
            <p:cNvSpPr>
              <a:spLocks/>
            </p:cNvSpPr>
            <p:nvPr/>
          </p:nvSpPr>
          <p:spPr bwMode="auto">
            <a:xfrm>
              <a:off x="39701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1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6" name="Shape 451"/>
            <p:cNvSpPr>
              <a:spLocks/>
            </p:cNvSpPr>
            <p:nvPr/>
          </p:nvSpPr>
          <p:spPr bwMode="auto">
            <a:xfrm>
              <a:off x="42788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0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7" name="Shape 452"/>
            <p:cNvSpPr>
              <a:spLocks/>
            </p:cNvSpPr>
            <p:nvPr/>
          </p:nvSpPr>
          <p:spPr bwMode="auto">
            <a:xfrm>
              <a:off x="4073000" y="3716600"/>
              <a:ext cx="77350" cy="278900"/>
            </a:xfrm>
            <a:custGeom>
              <a:avLst/>
              <a:gdLst>
                <a:gd name="T0" fmla="*/ 3094 w 3094"/>
                <a:gd name="T1" fmla="*/ 11155 h 11156"/>
                <a:gd name="T2" fmla="*/ 3094 w 3094"/>
                <a:gd name="T3" fmla="*/ 488 h 11156"/>
                <a:gd name="T4" fmla="*/ 3094 w 3094"/>
                <a:gd name="T5" fmla="*/ 488 h 11156"/>
                <a:gd name="T6" fmla="*/ 3094 w 3094"/>
                <a:gd name="T7" fmla="*/ 391 h 11156"/>
                <a:gd name="T8" fmla="*/ 3070 w 3094"/>
                <a:gd name="T9" fmla="*/ 293 h 11156"/>
                <a:gd name="T10" fmla="*/ 3021 w 3094"/>
                <a:gd name="T11" fmla="*/ 220 h 11156"/>
                <a:gd name="T12" fmla="*/ 2948 w 3094"/>
                <a:gd name="T13" fmla="*/ 147 h 11156"/>
                <a:gd name="T14" fmla="*/ 2899 w 3094"/>
                <a:gd name="T15" fmla="*/ 98 h 11156"/>
                <a:gd name="T16" fmla="*/ 2802 w 3094"/>
                <a:gd name="T17" fmla="*/ 50 h 11156"/>
                <a:gd name="T18" fmla="*/ 2704 w 3094"/>
                <a:gd name="T19" fmla="*/ 25 h 11156"/>
                <a:gd name="T20" fmla="*/ 2607 w 3094"/>
                <a:gd name="T21" fmla="*/ 1 h 11156"/>
                <a:gd name="T22" fmla="*/ 488 w 3094"/>
                <a:gd name="T23" fmla="*/ 1 h 11156"/>
                <a:gd name="T24" fmla="*/ 488 w 3094"/>
                <a:gd name="T25" fmla="*/ 1 h 11156"/>
                <a:gd name="T26" fmla="*/ 391 w 3094"/>
                <a:gd name="T27" fmla="*/ 25 h 11156"/>
                <a:gd name="T28" fmla="*/ 293 w 3094"/>
                <a:gd name="T29" fmla="*/ 50 h 11156"/>
                <a:gd name="T30" fmla="*/ 220 w 3094"/>
                <a:gd name="T31" fmla="*/ 98 h 11156"/>
                <a:gd name="T32" fmla="*/ 147 w 3094"/>
                <a:gd name="T33" fmla="*/ 147 h 11156"/>
                <a:gd name="T34" fmla="*/ 74 w 3094"/>
                <a:gd name="T35" fmla="*/ 220 h 11156"/>
                <a:gd name="T36" fmla="*/ 50 w 3094"/>
                <a:gd name="T37" fmla="*/ 293 h 11156"/>
                <a:gd name="T38" fmla="*/ 1 w 3094"/>
                <a:gd name="T39" fmla="*/ 391 h 11156"/>
                <a:gd name="T40" fmla="*/ 1 w 3094"/>
                <a:gd name="T41" fmla="*/ 488 h 11156"/>
                <a:gd name="T42" fmla="*/ 1 w 3094"/>
                <a:gd name="T43" fmla="*/ 11155 h 11156"/>
                <a:gd name="T44" fmla="*/ 3094 w 3094"/>
                <a:gd name="T45" fmla="*/ 11155 h 11156"/>
                <a:gd name="T46" fmla="*/ 0 w 3094"/>
                <a:gd name="T47" fmla="*/ 0 h 11156"/>
                <a:gd name="T48" fmla="*/ 3094 w 3094"/>
                <a:gd name="T49" fmla="*/ 11156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8" name="Shape 453"/>
            <p:cNvSpPr>
              <a:spLocks/>
            </p:cNvSpPr>
            <p:nvPr/>
          </p:nvSpPr>
          <p:spPr bwMode="auto">
            <a:xfrm>
              <a:off x="4175900" y="3787250"/>
              <a:ext cx="77350" cy="208250"/>
            </a:xfrm>
            <a:custGeom>
              <a:avLst/>
              <a:gdLst>
                <a:gd name="T0" fmla="*/ 3094 w 3094"/>
                <a:gd name="T1" fmla="*/ 8329 h 8330"/>
                <a:gd name="T2" fmla="*/ 3094 w 3094"/>
                <a:gd name="T3" fmla="*/ 487 h 8330"/>
                <a:gd name="T4" fmla="*/ 3094 w 3094"/>
                <a:gd name="T5" fmla="*/ 487 h 8330"/>
                <a:gd name="T6" fmla="*/ 3094 w 3094"/>
                <a:gd name="T7" fmla="*/ 390 h 8330"/>
                <a:gd name="T8" fmla="*/ 3070 w 3094"/>
                <a:gd name="T9" fmla="*/ 292 h 8330"/>
                <a:gd name="T10" fmla="*/ 3021 w 3094"/>
                <a:gd name="T11" fmla="*/ 219 h 8330"/>
                <a:gd name="T12" fmla="*/ 2948 w 3094"/>
                <a:gd name="T13" fmla="*/ 146 h 8330"/>
                <a:gd name="T14" fmla="*/ 2899 w 3094"/>
                <a:gd name="T15" fmla="*/ 97 h 8330"/>
                <a:gd name="T16" fmla="*/ 2802 w 3094"/>
                <a:gd name="T17" fmla="*/ 49 h 8330"/>
                <a:gd name="T18" fmla="*/ 2704 w 3094"/>
                <a:gd name="T19" fmla="*/ 24 h 8330"/>
                <a:gd name="T20" fmla="*/ 2607 w 3094"/>
                <a:gd name="T21" fmla="*/ 0 h 8330"/>
                <a:gd name="T22" fmla="*/ 488 w 3094"/>
                <a:gd name="T23" fmla="*/ 0 h 8330"/>
                <a:gd name="T24" fmla="*/ 488 w 3094"/>
                <a:gd name="T25" fmla="*/ 0 h 8330"/>
                <a:gd name="T26" fmla="*/ 391 w 3094"/>
                <a:gd name="T27" fmla="*/ 24 h 8330"/>
                <a:gd name="T28" fmla="*/ 293 w 3094"/>
                <a:gd name="T29" fmla="*/ 49 h 8330"/>
                <a:gd name="T30" fmla="*/ 220 w 3094"/>
                <a:gd name="T31" fmla="*/ 97 h 8330"/>
                <a:gd name="T32" fmla="*/ 147 w 3094"/>
                <a:gd name="T33" fmla="*/ 146 h 8330"/>
                <a:gd name="T34" fmla="*/ 74 w 3094"/>
                <a:gd name="T35" fmla="*/ 219 h 8330"/>
                <a:gd name="T36" fmla="*/ 50 w 3094"/>
                <a:gd name="T37" fmla="*/ 292 h 8330"/>
                <a:gd name="T38" fmla="*/ 1 w 3094"/>
                <a:gd name="T39" fmla="*/ 390 h 8330"/>
                <a:gd name="T40" fmla="*/ 1 w 3094"/>
                <a:gd name="T41" fmla="*/ 487 h 8330"/>
                <a:gd name="T42" fmla="*/ 1 w 3094"/>
                <a:gd name="T43" fmla="*/ 8329 h 8330"/>
                <a:gd name="T44" fmla="*/ 3094 w 3094"/>
                <a:gd name="T45" fmla="*/ 8329 h 8330"/>
                <a:gd name="T46" fmla="*/ 0 w 3094"/>
                <a:gd name="T47" fmla="*/ 0 h 8330"/>
                <a:gd name="T48" fmla="*/ 3094 w 3094"/>
                <a:gd name="T49" fmla="*/ 8330 h 8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9" name="TextBox 18"/>
          <p:cNvSpPr txBox="1"/>
          <p:nvPr/>
        </p:nvSpPr>
        <p:spPr>
          <a:xfrm>
            <a:off x="471229" y="6518911"/>
            <a:ext cx="8805333" cy="446276"/>
          </a:xfrm>
          <a:prstGeom prst="rect">
            <a:avLst/>
          </a:prstGeom>
          <a:noFill/>
        </p:spPr>
        <p:txBody>
          <a:bodyPr wrap="square" rtlCol="0">
            <a:spAutoFit/>
          </a:bodyPr>
          <a:lstStyle/>
          <a:p>
            <a:r>
              <a:rPr lang="en-US" sz="800" i="1" kern="0" dirty="0">
                <a:solidFill>
                  <a:srgbClr val="514141"/>
                </a:solidFill>
                <a:latin typeface="Franklin Gothic Medium" pitchFamily="34" charset="0"/>
                <a:hlinkClick r:id="rId3"/>
              </a:rPr>
              <a:t>http://www.utahdataalliance.org/downloads/ChronicAbsenteeismResearchBrief.pdf</a:t>
            </a:r>
            <a:endParaRPr lang="en-US" sz="800" i="1" kern="0" dirty="0">
              <a:solidFill>
                <a:srgbClr val="514141"/>
              </a:solidFill>
              <a:latin typeface="Franklin Gothic Medium" pitchFamily="34" charset="0"/>
            </a:endParaRPr>
          </a:p>
          <a:p>
            <a:endParaRPr lang="en-US" dirty="0"/>
          </a:p>
        </p:txBody>
      </p:sp>
    </p:spTree>
    <p:extLst>
      <p:ext uri="{BB962C8B-B14F-4D97-AF65-F5344CB8AC3E}">
        <p14:creationId xmlns:p14="http://schemas.microsoft.com/office/powerpoint/2010/main" val="367003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588" y="1202265"/>
            <a:ext cx="7605712" cy="1545167"/>
          </a:xfrm>
        </p:spPr>
        <p:txBody>
          <a:bodyPr/>
          <a:lstStyle/>
          <a:p>
            <a:pPr algn="ctr" eaLnBrk="1" fontAlgn="auto" hangingPunct="1">
              <a:spcAft>
                <a:spcPts val="0"/>
              </a:spcAft>
              <a:buClr>
                <a:srgbClr val="FFFFFF"/>
              </a:buClr>
              <a:buFont typeface="Roboto Slab"/>
              <a:buNone/>
              <a:defRPr/>
            </a:pPr>
            <a:r>
              <a:rPr lang="en-US" b="1" dirty="0">
                <a:ea typeface="Roboto Slab"/>
                <a:sym typeface="Roboto Slab"/>
              </a:rPr>
              <a:t>How Can We Address Chronic Absence?</a:t>
            </a:r>
          </a:p>
        </p:txBody>
      </p:sp>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4746" y="3310467"/>
            <a:ext cx="4359927" cy="20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6" y="673767"/>
            <a:ext cx="3208799" cy="1371600"/>
          </a:xfrm>
        </p:spPr>
        <p:txBody>
          <a:bodyPr/>
          <a:lstStyle/>
          <a:p>
            <a:r>
              <a:rPr lang="en-US" dirty="0"/>
              <a:t>Unpack contributing factors to chronic absence </a:t>
            </a:r>
          </a:p>
        </p:txBody>
      </p:sp>
      <p:graphicFrame>
        <p:nvGraphicFramePr>
          <p:cNvPr id="4" name="Diagram 3"/>
          <p:cNvGraphicFramePr/>
          <p:nvPr>
            <p:extLst>
              <p:ext uri="{D42A27DB-BD31-4B8C-83A1-F6EECF244321}">
                <p14:modId xmlns:p14="http://schemas.microsoft.com/office/powerpoint/2010/main" val="1725311207"/>
              </p:ext>
            </p:extLst>
          </p:nvPr>
        </p:nvGraphicFramePr>
        <p:xfrm>
          <a:off x="382588" y="2222501"/>
          <a:ext cx="8545785" cy="441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hape 481"/>
          <p:cNvSpPr/>
          <p:nvPr/>
        </p:nvSpPr>
        <p:spPr>
          <a:xfrm>
            <a:off x="382587" y="1169718"/>
            <a:ext cx="464079" cy="464108"/>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00357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dirty="0">
                <a:solidFill>
                  <a:srgbClr val="FFFFFF"/>
                </a:solidFill>
                <a:latin typeface="Rockwell" charset="0"/>
                <a:ea typeface="Roboto Slab" charset="0"/>
                <a:sym typeface="Roboto Slab" charset="0"/>
              </a:rPr>
              <a:t>Recognize that Going to School Reflects When Families Have </a:t>
            </a:r>
          </a:p>
        </p:txBody>
      </p:sp>
      <p:sp>
        <p:nvSpPr>
          <p:cNvPr id="2" name="Content Placeholder 1"/>
          <p:cNvSpPr>
            <a:spLocks noGrp="1"/>
          </p:cNvSpPr>
          <p:nvPr>
            <p:ph idx="4294967295"/>
          </p:nvPr>
        </p:nvSpPr>
        <p:spPr>
          <a:xfrm>
            <a:off x="6334125" y="247651"/>
            <a:ext cx="3886200" cy="3786716"/>
          </a:xfrm>
        </p:spPr>
        <p:txBody>
          <a:bodyPr>
            <a:noAutofit/>
          </a:bodyPr>
          <a:lstStyle/>
          <a:p>
            <a:pPr marL="0" indent="0" algn="ctr" eaLnBrk="1" fontAlgn="auto" hangingPunct="1">
              <a:spcBef>
                <a:spcPts val="600"/>
              </a:spcBef>
              <a:spcAft>
                <a:spcPts val="0"/>
              </a:spcAft>
              <a:buClr>
                <a:srgbClr val="114454"/>
              </a:buClr>
              <a:buSzPct val="100000"/>
              <a:buFont typeface="Arial" pitchFamily="34" charset="0"/>
              <a:buNone/>
              <a:defRPr/>
            </a:pPr>
            <a:endParaRPr lang="en-US" sz="1800" dirty="0">
              <a:solidFill>
                <a:schemeClr val="accent2">
                  <a:lumMod val="75000"/>
                </a:schemeClr>
              </a:solidFill>
              <a:latin typeface="Rockwell"/>
              <a:ea typeface="Nixie One"/>
              <a:cs typeface="Rockwell"/>
              <a:sym typeface="Nixie One"/>
            </a:endParaRPr>
          </a:p>
          <a:p>
            <a:pPr marL="0" indent="0" algn="ctr" eaLnBrk="1" fontAlgn="auto" hangingPunct="1">
              <a:spcBef>
                <a:spcPts val="600"/>
              </a:spcBef>
              <a:spcAft>
                <a:spcPts val="0"/>
              </a:spcAft>
              <a:buClr>
                <a:srgbClr val="114454"/>
              </a:buClr>
              <a:buSzPct val="100000"/>
              <a:buFont typeface="Arial" pitchFamily="34" charset="0"/>
              <a:buNone/>
              <a:defRPr/>
            </a:pPr>
            <a:endParaRPr lang="en-US" sz="1800" dirty="0">
              <a:solidFill>
                <a:schemeClr val="accent2">
                  <a:lumMod val="75000"/>
                </a:schemeClr>
              </a:solidFill>
              <a:latin typeface="Rockwell"/>
              <a:ea typeface="Nixie One"/>
              <a:cs typeface="Rockwell"/>
              <a:sym typeface="Nixie One"/>
            </a:endParaRPr>
          </a:p>
          <a:p>
            <a:pPr marL="0" indent="0" algn="ctr" eaLnBrk="1" fontAlgn="auto" hangingPunct="1">
              <a:spcBef>
                <a:spcPts val="600"/>
              </a:spcBef>
              <a:spcAft>
                <a:spcPts val="0"/>
              </a:spcAft>
              <a:buClr>
                <a:srgbClr val="114454"/>
              </a:buClr>
              <a:buSzPct val="100000"/>
              <a:buFont typeface="Arial" pitchFamily="34" charset="0"/>
              <a:buNone/>
              <a:defRPr/>
            </a:pPr>
            <a:endParaRPr lang="en-US" sz="3600" dirty="0">
              <a:solidFill>
                <a:srgbClr val="114454"/>
              </a:solidFill>
              <a:latin typeface="Rockwell"/>
              <a:ea typeface="Nixie One"/>
              <a:cs typeface="Rockwell"/>
              <a:sym typeface="Nixie One"/>
            </a:endParaRPr>
          </a:p>
          <a:p>
            <a:pPr marL="0" indent="0" eaLnBrk="1" fontAlgn="auto" hangingPunct="1">
              <a:spcBef>
                <a:spcPts val="600"/>
              </a:spcBef>
              <a:spcAft>
                <a:spcPts val="0"/>
              </a:spcAft>
              <a:buClr>
                <a:srgbClr val="114454"/>
              </a:buClr>
              <a:buSzPct val="100000"/>
              <a:buFont typeface="Arial" pitchFamily="34" charset="0"/>
              <a:buNone/>
              <a:defRPr/>
            </a:pPr>
            <a:endParaRPr lang="en-US" sz="3000" dirty="0">
              <a:solidFill>
                <a:srgbClr val="114454"/>
              </a:solidFill>
              <a:latin typeface="Rockwell"/>
              <a:ea typeface="Nixie One"/>
              <a:cs typeface="Rockwell"/>
              <a:sym typeface="Nixie One"/>
            </a:endParaRPr>
          </a:p>
        </p:txBody>
      </p:sp>
      <p:grpSp>
        <p:nvGrpSpPr>
          <p:cNvPr id="24579" name="Shape 367"/>
          <p:cNvGrpSpPr>
            <a:grpSpLocks/>
          </p:cNvGrpSpPr>
          <p:nvPr/>
        </p:nvGrpSpPr>
        <p:grpSpPr bwMode="auto">
          <a:xfrm>
            <a:off x="422275" y="1143000"/>
            <a:ext cx="365760" cy="364067"/>
            <a:chOff x="1278900" y="2333250"/>
            <a:chExt cx="381175" cy="381175"/>
          </a:xfrm>
        </p:grpSpPr>
        <p:sp>
          <p:nvSpPr>
            <p:cNvPr id="24585" name="Shape 368"/>
            <p:cNvSpPr>
              <a:spLocks/>
            </p:cNvSpPr>
            <p:nvPr/>
          </p:nvSpPr>
          <p:spPr bwMode="auto">
            <a:xfrm>
              <a:off x="1278900" y="2333250"/>
              <a:ext cx="381175" cy="381175"/>
            </a:xfrm>
            <a:custGeom>
              <a:avLst/>
              <a:gdLst>
                <a:gd name="T0" fmla="*/ 7233 w 15247"/>
                <a:gd name="T1" fmla="*/ 0 h 15247"/>
                <a:gd name="T2" fmla="*/ 6089 w 15247"/>
                <a:gd name="T3" fmla="*/ 147 h 15247"/>
                <a:gd name="T4" fmla="*/ 4993 w 15247"/>
                <a:gd name="T5" fmla="*/ 463 h 15247"/>
                <a:gd name="T6" fmla="*/ 3994 w 15247"/>
                <a:gd name="T7" fmla="*/ 926 h 15247"/>
                <a:gd name="T8" fmla="*/ 3069 w 15247"/>
                <a:gd name="T9" fmla="*/ 1510 h 15247"/>
                <a:gd name="T10" fmla="*/ 2241 w 15247"/>
                <a:gd name="T11" fmla="*/ 2241 h 15247"/>
                <a:gd name="T12" fmla="*/ 1510 w 15247"/>
                <a:gd name="T13" fmla="*/ 3069 h 15247"/>
                <a:gd name="T14" fmla="*/ 926 w 15247"/>
                <a:gd name="T15" fmla="*/ 3995 h 15247"/>
                <a:gd name="T16" fmla="*/ 463 w 15247"/>
                <a:gd name="T17" fmla="*/ 4993 h 15247"/>
                <a:gd name="T18" fmla="*/ 146 w 15247"/>
                <a:gd name="T19" fmla="*/ 6089 h 15247"/>
                <a:gd name="T20" fmla="*/ 0 w 15247"/>
                <a:gd name="T21" fmla="*/ 7234 h 15247"/>
                <a:gd name="T22" fmla="*/ 0 w 15247"/>
                <a:gd name="T23" fmla="*/ 8013 h 15247"/>
                <a:gd name="T24" fmla="*/ 146 w 15247"/>
                <a:gd name="T25" fmla="*/ 9158 h 15247"/>
                <a:gd name="T26" fmla="*/ 463 w 15247"/>
                <a:gd name="T27" fmla="*/ 10254 h 15247"/>
                <a:gd name="T28" fmla="*/ 926 w 15247"/>
                <a:gd name="T29" fmla="*/ 11252 h 15247"/>
                <a:gd name="T30" fmla="*/ 1510 w 15247"/>
                <a:gd name="T31" fmla="*/ 12178 h 15247"/>
                <a:gd name="T32" fmla="*/ 2241 w 15247"/>
                <a:gd name="T33" fmla="*/ 13006 h 15247"/>
                <a:gd name="T34" fmla="*/ 3069 w 15247"/>
                <a:gd name="T35" fmla="*/ 13737 h 15247"/>
                <a:gd name="T36" fmla="*/ 3994 w 15247"/>
                <a:gd name="T37" fmla="*/ 14321 h 15247"/>
                <a:gd name="T38" fmla="*/ 4993 w 15247"/>
                <a:gd name="T39" fmla="*/ 14784 h 15247"/>
                <a:gd name="T40" fmla="*/ 6089 w 15247"/>
                <a:gd name="T41" fmla="*/ 15100 h 15247"/>
                <a:gd name="T42" fmla="*/ 7233 w 15247"/>
                <a:gd name="T43" fmla="*/ 15247 h 15247"/>
                <a:gd name="T44" fmla="*/ 8013 w 15247"/>
                <a:gd name="T45" fmla="*/ 15247 h 15247"/>
                <a:gd name="T46" fmla="*/ 9158 w 15247"/>
                <a:gd name="T47" fmla="*/ 15100 h 15247"/>
                <a:gd name="T48" fmla="*/ 10253 w 15247"/>
                <a:gd name="T49" fmla="*/ 14784 h 15247"/>
                <a:gd name="T50" fmla="*/ 11252 w 15247"/>
                <a:gd name="T51" fmla="*/ 14321 h 15247"/>
                <a:gd name="T52" fmla="*/ 12178 w 15247"/>
                <a:gd name="T53" fmla="*/ 13737 h 15247"/>
                <a:gd name="T54" fmla="*/ 13006 w 15247"/>
                <a:gd name="T55" fmla="*/ 13006 h 15247"/>
                <a:gd name="T56" fmla="*/ 13736 w 15247"/>
                <a:gd name="T57" fmla="*/ 12178 h 15247"/>
                <a:gd name="T58" fmla="*/ 14321 w 15247"/>
                <a:gd name="T59" fmla="*/ 11252 h 15247"/>
                <a:gd name="T60" fmla="*/ 14783 w 15247"/>
                <a:gd name="T61" fmla="*/ 10254 h 15247"/>
                <a:gd name="T62" fmla="*/ 15100 w 15247"/>
                <a:gd name="T63" fmla="*/ 9158 h 15247"/>
                <a:gd name="T64" fmla="*/ 15246 w 15247"/>
                <a:gd name="T65" fmla="*/ 8013 h 15247"/>
                <a:gd name="T66" fmla="*/ 15246 w 15247"/>
                <a:gd name="T67" fmla="*/ 7234 h 15247"/>
                <a:gd name="T68" fmla="*/ 15100 w 15247"/>
                <a:gd name="T69" fmla="*/ 6089 h 15247"/>
                <a:gd name="T70" fmla="*/ 14783 w 15247"/>
                <a:gd name="T71" fmla="*/ 4993 h 15247"/>
                <a:gd name="T72" fmla="*/ 14321 w 15247"/>
                <a:gd name="T73" fmla="*/ 3995 h 15247"/>
                <a:gd name="T74" fmla="*/ 13736 w 15247"/>
                <a:gd name="T75" fmla="*/ 3069 h 15247"/>
                <a:gd name="T76" fmla="*/ 13006 w 15247"/>
                <a:gd name="T77" fmla="*/ 2241 h 15247"/>
                <a:gd name="T78" fmla="*/ 12178 w 15247"/>
                <a:gd name="T79" fmla="*/ 1510 h 15247"/>
                <a:gd name="T80" fmla="*/ 11252 w 15247"/>
                <a:gd name="T81" fmla="*/ 926 h 15247"/>
                <a:gd name="T82" fmla="*/ 10253 w 15247"/>
                <a:gd name="T83" fmla="*/ 463 h 15247"/>
                <a:gd name="T84" fmla="*/ 9158 w 15247"/>
                <a:gd name="T85" fmla="*/ 147 h 15247"/>
                <a:gd name="T86" fmla="*/ 8013 w 15247"/>
                <a:gd name="T87" fmla="*/ 0 h 15247"/>
                <a:gd name="T88" fmla="*/ 0 w 15247"/>
                <a:gd name="T89" fmla="*/ 0 h 15247"/>
                <a:gd name="T90" fmla="*/ 15247 w 15247"/>
                <a:gd name="T91" fmla="*/ 15247 h 15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586" name="Shape 369"/>
            <p:cNvSpPr>
              <a:spLocks/>
            </p:cNvSpPr>
            <p:nvPr/>
          </p:nvSpPr>
          <p:spPr bwMode="auto">
            <a:xfrm>
              <a:off x="1525475" y="2503125"/>
              <a:ext cx="43875" cy="47525"/>
            </a:xfrm>
            <a:custGeom>
              <a:avLst/>
              <a:gdLst>
                <a:gd name="T0" fmla="*/ 878 w 1755"/>
                <a:gd name="T1" fmla="*/ 0 h 1901"/>
                <a:gd name="T2" fmla="*/ 878 w 1755"/>
                <a:gd name="T3" fmla="*/ 0 h 1901"/>
                <a:gd name="T4" fmla="*/ 1048 w 1755"/>
                <a:gd name="T5" fmla="*/ 25 h 1901"/>
                <a:gd name="T6" fmla="*/ 1219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9 w 1755"/>
                <a:gd name="T33" fmla="*/ 1827 h 1901"/>
                <a:gd name="T34" fmla="*/ 1048 w 1755"/>
                <a:gd name="T35" fmla="*/ 1876 h 1901"/>
                <a:gd name="T36" fmla="*/ 878 w 1755"/>
                <a:gd name="T37" fmla="*/ 1900 h 1901"/>
                <a:gd name="T38" fmla="*/ 878 w 1755"/>
                <a:gd name="T39" fmla="*/ 1900 h 1901"/>
                <a:gd name="T40" fmla="*/ 707 w 1755"/>
                <a:gd name="T41" fmla="*/ 1876 h 1901"/>
                <a:gd name="T42" fmla="*/ 537 w 1755"/>
                <a:gd name="T43" fmla="*/ 1827 h 1901"/>
                <a:gd name="T44" fmla="*/ 390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0 w 1755"/>
                <a:gd name="T67" fmla="*/ 171 h 1901"/>
                <a:gd name="T68" fmla="*/ 537 w 1755"/>
                <a:gd name="T69" fmla="*/ 73 h 1901"/>
                <a:gd name="T70" fmla="*/ 707 w 1755"/>
                <a:gd name="T71" fmla="*/ 25 h 1901"/>
                <a:gd name="T72" fmla="*/ 878 w 1755"/>
                <a:gd name="T73" fmla="*/ 0 h 1901"/>
                <a:gd name="T74" fmla="*/ 878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9" y="1827"/>
                  </a:lnTo>
                  <a:lnTo>
                    <a:pt x="1048" y="1876"/>
                  </a:lnTo>
                  <a:lnTo>
                    <a:pt x="878" y="1900"/>
                  </a:lnTo>
                  <a:lnTo>
                    <a:pt x="707" y="1876"/>
                  </a:lnTo>
                  <a:lnTo>
                    <a:pt x="537" y="1827"/>
                  </a:lnTo>
                  <a:lnTo>
                    <a:pt x="390" y="1730"/>
                  </a:lnTo>
                  <a:lnTo>
                    <a:pt x="244" y="1632"/>
                  </a:lnTo>
                  <a:lnTo>
                    <a:pt x="147" y="1486"/>
                  </a:lnTo>
                  <a:lnTo>
                    <a:pt x="74" y="1316"/>
                  </a:lnTo>
                  <a:lnTo>
                    <a:pt x="25" y="1145"/>
                  </a:lnTo>
                  <a:lnTo>
                    <a:pt x="1" y="950"/>
                  </a:lnTo>
                  <a:lnTo>
                    <a:pt x="25" y="755"/>
                  </a:lnTo>
                  <a:lnTo>
                    <a:pt x="74" y="585"/>
                  </a:lnTo>
                  <a:lnTo>
                    <a:pt x="147" y="414"/>
                  </a:lnTo>
                  <a:lnTo>
                    <a:pt x="244" y="268"/>
                  </a:lnTo>
                  <a:lnTo>
                    <a:pt x="390" y="171"/>
                  </a:lnTo>
                  <a:lnTo>
                    <a:pt x="537" y="73"/>
                  </a:lnTo>
                  <a:lnTo>
                    <a:pt x="707" y="25"/>
                  </a:lnTo>
                  <a:lnTo>
                    <a:pt x="878"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587" name="Shape 370"/>
            <p:cNvSpPr>
              <a:spLocks/>
            </p:cNvSpPr>
            <p:nvPr/>
          </p:nvSpPr>
          <p:spPr bwMode="auto">
            <a:xfrm>
              <a:off x="1369600" y="2503125"/>
              <a:ext cx="43875" cy="47525"/>
            </a:xfrm>
            <a:custGeom>
              <a:avLst/>
              <a:gdLst>
                <a:gd name="T0" fmla="*/ 878 w 1755"/>
                <a:gd name="T1" fmla="*/ 0 h 1901"/>
                <a:gd name="T2" fmla="*/ 878 w 1755"/>
                <a:gd name="T3" fmla="*/ 0 h 1901"/>
                <a:gd name="T4" fmla="*/ 1048 w 1755"/>
                <a:gd name="T5" fmla="*/ 25 h 1901"/>
                <a:gd name="T6" fmla="*/ 1219 w 1755"/>
                <a:gd name="T7" fmla="*/ 73 h 1901"/>
                <a:gd name="T8" fmla="*/ 1365 w 1755"/>
                <a:gd name="T9" fmla="*/ 171 h 1901"/>
                <a:gd name="T10" fmla="*/ 1511 w 1755"/>
                <a:gd name="T11" fmla="*/ 268 h 1901"/>
                <a:gd name="T12" fmla="*/ 1608 w 1755"/>
                <a:gd name="T13" fmla="*/ 414 h 1901"/>
                <a:gd name="T14" fmla="*/ 1681 w 1755"/>
                <a:gd name="T15" fmla="*/ 585 h 1901"/>
                <a:gd name="T16" fmla="*/ 1730 w 1755"/>
                <a:gd name="T17" fmla="*/ 755 h 1901"/>
                <a:gd name="T18" fmla="*/ 1754 w 1755"/>
                <a:gd name="T19" fmla="*/ 950 h 1901"/>
                <a:gd name="T20" fmla="*/ 1754 w 1755"/>
                <a:gd name="T21" fmla="*/ 950 h 1901"/>
                <a:gd name="T22" fmla="*/ 1730 w 1755"/>
                <a:gd name="T23" fmla="*/ 1145 h 1901"/>
                <a:gd name="T24" fmla="*/ 1681 w 1755"/>
                <a:gd name="T25" fmla="*/ 1316 h 1901"/>
                <a:gd name="T26" fmla="*/ 1608 w 1755"/>
                <a:gd name="T27" fmla="*/ 1486 h 1901"/>
                <a:gd name="T28" fmla="*/ 1511 w 1755"/>
                <a:gd name="T29" fmla="*/ 1632 h 1901"/>
                <a:gd name="T30" fmla="*/ 1365 w 1755"/>
                <a:gd name="T31" fmla="*/ 1730 h 1901"/>
                <a:gd name="T32" fmla="*/ 1219 w 1755"/>
                <a:gd name="T33" fmla="*/ 1827 h 1901"/>
                <a:gd name="T34" fmla="*/ 1048 w 1755"/>
                <a:gd name="T35" fmla="*/ 1876 h 1901"/>
                <a:gd name="T36" fmla="*/ 878 w 1755"/>
                <a:gd name="T37" fmla="*/ 1900 h 1901"/>
                <a:gd name="T38" fmla="*/ 878 w 1755"/>
                <a:gd name="T39" fmla="*/ 1900 h 1901"/>
                <a:gd name="T40" fmla="*/ 707 w 1755"/>
                <a:gd name="T41" fmla="*/ 1876 h 1901"/>
                <a:gd name="T42" fmla="*/ 537 w 1755"/>
                <a:gd name="T43" fmla="*/ 1827 h 1901"/>
                <a:gd name="T44" fmla="*/ 391 w 1755"/>
                <a:gd name="T45" fmla="*/ 1730 h 1901"/>
                <a:gd name="T46" fmla="*/ 244 w 1755"/>
                <a:gd name="T47" fmla="*/ 1632 h 1901"/>
                <a:gd name="T48" fmla="*/ 147 w 1755"/>
                <a:gd name="T49" fmla="*/ 1486 h 1901"/>
                <a:gd name="T50" fmla="*/ 74 w 1755"/>
                <a:gd name="T51" fmla="*/ 1316 h 1901"/>
                <a:gd name="T52" fmla="*/ 25 w 1755"/>
                <a:gd name="T53" fmla="*/ 1145 h 1901"/>
                <a:gd name="T54" fmla="*/ 1 w 1755"/>
                <a:gd name="T55" fmla="*/ 950 h 1901"/>
                <a:gd name="T56" fmla="*/ 1 w 1755"/>
                <a:gd name="T57" fmla="*/ 950 h 1901"/>
                <a:gd name="T58" fmla="*/ 25 w 1755"/>
                <a:gd name="T59" fmla="*/ 755 h 1901"/>
                <a:gd name="T60" fmla="*/ 74 w 1755"/>
                <a:gd name="T61" fmla="*/ 585 h 1901"/>
                <a:gd name="T62" fmla="*/ 147 w 1755"/>
                <a:gd name="T63" fmla="*/ 414 h 1901"/>
                <a:gd name="T64" fmla="*/ 244 w 1755"/>
                <a:gd name="T65" fmla="*/ 268 h 1901"/>
                <a:gd name="T66" fmla="*/ 391 w 1755"/>
                <a:gd name="T67" fmla="*/ 171 h 1901"/>
                <a:gd name="T68" fmla="*/ 537 w 1755"/>
                <a:gd name="T69" fmla="*/ 73 h 1901"/>
                <a:gd name="T70" fmla="*/ 707 w 1755"/>
                <a:gd name="T71" fmla="*/ 25 h 1901"/>
                <a:gd name="T72" fmla="*/ 878 w 1755"/>
                <a:gd name="T73" fmla="*/ 0 h 1901"/>
                <a:gd name="T74" fmla="*/ 878 w 1755"/>
                <a:gd name="T75" fmla="*/ 0 h 1901"/>
                <a:gd name="T76" fmla="*/ 0 w 1755"/>
                <a:gd name="T77" fmla="*/ 0 h 1901"/>
                <a:gd name="T78" fmla="*/ 1755 w 1755"/>
                <a:gd name="T79" fmla="*/ 19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30" y="1145"/>
                  </a:lnTo>
                  <a:lnTo>
                    <a:pt x="1681" y="1316"/>
                  </a:lnTo>
                  <a:lnTo>
                    <a:pt x="1608" y="1486"/>
                  </a:lnTo>
                  <a:lnTo>
                    <a:pt x="1511" y="1632"/>
                  </a:lnTo>
                  <a:lnTo>
                    <a:pt x="1365" y="1730"/>
                  </a:lnTo>
                  <a:lnTo>
                    <a:pt x="1219" y="1827"/>
                  </a:lnTo>
                  <a:lnTo>
                    <a:pt x="1048" y="1876"/>
                  </a:lnTo>
                  <a:lnTo>
                    <a:pt x="878" y="1900"/>
                  </a:lnTo>
                  <a:lnTo>
                    <a:pt x="707" y="1876"/>
                  </a:lnTo>
                  <a:lnTo>
                    <a:pt x="537" y="1827"/>
                  </a:lnTo>
                  <a:lnTo>
                    <a:pt x="391" y="1730"/>
                  </a:lnTo>
                  <a:lnTo>
                    <a:pt x="244" y="1632"/>
                  </a:lnTo>
                  <a:lnTo>
                    <a:pt x="147" y="1486"/>
                  </a:lnTo>
                  <a:lnTo>
                    <a:pt x="74" y="1316"/>
                  </a:lnTo>
                  <a:lnTo>
                    <a:pt x="25" y="1145"/>
                  </a:lnTo>
                  <a:lnTo>
                    <a:pt x="1" y="950"/>
                  </a:lnTo>
                  <a:lnTo>
                    <a:pt x="25" y="755"/>
                  </a:lnTo>
                  <a:lnTo>
                    <a:pt x="74" y="585"/>
                  </a:lnTo>
                  <a:lnTo>
                    <a:pt x="147" y="414"/>
                  </a:lnTo>
                  <a:lnTo>
                    <a:pt x="244" y="268"/>
                  </a:lnTo>
                  <a:lnTo>
                    <a:pt x="391" y="171"/>
                  </a:lnTo>
                  <a:lnTo>
                    <a:pt x="537" y="73"/>
                  </a:lnTo>
                  <a:lnTo>
                    <a:pt x="707" y="25"/>
                  </a:lnTo>
                  <a:lnTo>
                    <a:pt x="878"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4588" name="Shape 371"/>
            <p:cNvSpPr>
              <a:spLocks/>
            </p:cNvSpPr>
            <p:nvPr/>
          </p:nvSpPr>
          <p:spPr bwMode="auto">
            <a:xfrm>
              <a:off x="1369600" y="2604200"/>
              <a:ext cx="199750" cy="40825"/>
            </a:xfrm>
            <a:custGeom>
              <a:avLst/>
              <a:gdLst>
                <a:gd name="T0" fmla="*/ 7989 w 7990"/>
                <a:gd name="T1" fmla="*/ 0 h 1633"/>
                <a:gd name="T2" fmla="*/ 7989 w 7990"/>
                <a:gd name="T3" fmla="*/ 0 h 1633"/>
                <a:gd name="T4" fmla="*/ 7575 w 7990"/>
                <a:gd name="T5" fmla="*/ 366 h 1633"/>
                <a:gd name="T6" fmla="*/ 7137 w 7990"/>
                <a:gd name="T7" fmla="*/ 707 h 1633"/>
                <a:gd name="T8" fmla="*/ 6650 w 7990"/>
                <a:gd name="T9" fmla="*/ 975 h 1633"/>
                <a:gd name="T10" fmla="*/ 6163 w 7990"/>
                <a:gd name="T11" fmla="*/ 1218 h 1633"/>
                <a:gd name="T12" fmla="*/ 5627 w 7990"/>
                <a:gd name="T13" fmla="*/ 1389 h 1633"/>
                <a:gd name="T14" fmla="*/ 5115 w 7990"/>
                <a:gd name="T15" fmla="*/ 1535 h 1633"/>
                <a:gd name="T16" fmla="*/ 4555 w 7990"/>
                <a:gd name="T17" fmla="*/ 1608 h 1633"/>
                <a:gd name="T18" fmla="*/ 3995 w 7990"/>
                <a:gd name="T19" fmla="*/ 1632 h 1633"/>
                <a:gd name="T20" fmla="*/ 3995 w 7990"/>
                <a:gd name="T21" fmla="*/ 1632 h 1633"/>
                <a:gd name="T22" fmla="*/ 3435 w 7990"/>
                <a:gd name="T23" fmla="*/ 1608 h 1633"/>
                <a:gd name="T24" fmla="*/ 2875 w 7990"/>
                <a:gd name="T25" fmla="*/ 1535 h 1633"/>
                <a:gd name="T26" fmla="*/ 2363 w 7990"/>
                <a:gd name="T27" fmla="*/ 1389 h 1633"/>
                <a:gd name="T28" fmla="*/ 1828 w 7990"/>
                <a:gd name="T29" fmla="*/ 1218 h 1633"/>
                <a:gd name="T30" fmla="*/ 1340 w 7990"/>
                <a:gd name="T31" fmla="*/ 975 h 1633"/>
                <a:gd name="T32" fmla="*/ 853 w 7990"/>
                <a:gd name="T33" fmla="*/ 707 h 1633"/>
                <a:gd name="T34" fmla="*/ 415 w 7990"/>
                <a:gd name="T35" fmla="*/ 366 h 1633"/>
                <a:gd name="T36" fmla="*/ 1 w 7990"/>
                <a:gd name="T37" fmla="*/ 0 h 1633"/>
                <a:gd name="T38" fmla="*/ 0 w 7990"/>
                <a:gd name="T39" fmla="*/ 0 h 1633"/>
                <a:gd name="T40" fmla="*/ 7990 w 7990"/>
                <a:gd name="T41" fmla="*/ 163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10" name="Plus 9"/>
          <p:cNvSpPr/>
          <p:nvPr/>
        </p:nvSpPr>
        <p:spPr>
          <a:xfrm>
            <a:off x="3113089" y="3939578"/>
            <a:ext cx="249237" cy="334433"/>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sp>
        <p:nvSpPr>
          <p:cNvPr id="11" name="Plus 10"/>
          <p:cNvSpPr/>
          <p:nvPr/>
        </p:nvSpPr>
        <p:spPr>
          <a:xfrm>
            <a:off x="5986464" y="3939578"/>
            <a:ext cx="249237" cy="334433"/>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sp>
        <p:nvSpPr>
          <p:cNvPr id="24582" name="Shape 114"/>
          <p:cNvSpPr>
            <a:spLocks noChangeArrowheads="1"/>
          </p:cNvSpPr>
          <p:nvPr/>
        </p:nvSpPr>
        <p:spPr bwMode="auto">
          <a:xfrm>
            <a:off x="6411913" y="2924222"/>
            <a:ext cx="2341562" cy="2340864"/>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800" b="1">
                <a:solidFill>
                  <a:srgbClr val="84B45E"/>
                </a:solidFill>
                <a:latin typeface="Rockwell" charset="0"/>
                <a:cs typeface="Rockwell" charset="0"/>
              </a:rPr>
              <a:t>Capacity</a:t>
            </a:r>
            <a:endParaRPr lang="en-US" sz="1600" b="1">
              <a:solidFill>
                <a:srgbClr val="84B45E"/>
              </a:solidFill>
              <a:latin typeface="Rockwell" charset="0"/>
              <a:cs typeface="Rockwell" charset="0"/>
            </a:endParaRPr>
          </a:p>
          <a:p>
            <a:pPr algn="ctr"/>
            <a:r>
              <a:rPr lang="en-US" sz="1600">
                <a:solidFill>
                  <a:srgbClr val="144056"/>
                </a:solidFill>
                <a:latin typeface="Gill Sans" charset="0"/>
                <a:cs typeface="Gill Sans" charset="0"/>
              </a:rPr>
              <a:t>Resources, skills, knowledge needed to get to school </a:t>
            </a:r>
          </a:p>
        </p:txBody>
      </p:sp>
      <p:sp>
        <p:nvSpPr>
          <p:cNvPr id="13" name="Shape 114"/>
          <p:cNvSpPr/>
          <p:nvPr/>
        </p:nvSpPr>
        <p:spPr>
          <a:xfrm>
            <a:off x="630238" y="2924222"/>
            <a:ext cx="2341562" cy="2340864"/>
          </a:xfrm>
          <a:prstGeom prst="ellipse">
            <a:avLst/>
          </a:prstGeom>
          <a:noFill/>
          <a:ln w="76200" cap="flat" cmpd="sng">
            <a:solidFill>
              <a:srgbClr val="18637B"/>
            </a:solidFill>
            <a:prstDash val="solid"/>
            <a:round/>
            <a:headEnd type="none" w="med" len="med"/>
            <a:tailEnd type="none" w="med" len="med"/>
          </a:ln>
        </p:spPr>
        <p:txBody>
          <a:bodyPr lIns="91425" tIns="91425" rIns="91425" bIns="91425" anchor="ctr"/>
          <a:lstStyle/>
          <a:p>
            <a:pPr algn="ctr" fontAlgn="auto">
              <a:spcBef>
                <a:spcPts val="0"/>
              </a:spcBef>
              <a:spcAft>
                <a:spcPts val="0"/>
              </a:spcAft>
              <a:defRPr/>
            </a:pPr>
            <a:r>
              <a:rPr lang="en-US" sz="1800" b="1" kern="0" dirty="0">
                <a:solidFill>
                  <a:schemeClr val="accent3"/>
                </a:solidFill>
                <a:latin typeface="Rockwell"/>
                <a:ea typeface="Arial"/>
                <a:cs typeface="Rockwell"/>
                <a:sym typeface="Arial"/>
              </a:rPr>
              <a:t>Hope</a:t>
            </a:r>
            <a:br>
              <a:rPr lang="en-US" sz="1800" b="1" kern="0" dirty="0">
                <a:solidFill>
                  <a:schemeClr val="accent3"/>
                </a:solidFill>
                <a:latin typeface="Rockwell"/>
                <a:ea typeface="Arial"/>
                <a:cs typeface="Rockwell"/>
                <a:sym typeface="Arial"/>
              </a:rPr>
            </a:br>
            <a:r>
              <a:rPr lang="en-US" sz="1800" b="1" kern="0" dirty="0">
                <a:solidFill>
                  <a:schemeClr val="accent3"/>
                </a:solidFill>
                <a:latin typeface="Rockwell"/>
                <a:ea typeface="Arial"/>
                <a:cs typeface="Rockwell"/>
                <a:sym typeface="Arial"/>
              </a:rPr>
              <a:t> </a:t>
            </a:r>
          </a:p>
          <a:p>
            <a:pPr algn="ctr" fontAlgn="auto">
              <a:spcBef>
                <a:spcPts val="0"/>
              </a:spcBef>
              <a:spcAft>
                <a:spcPts val="0"/>
              </a:spcAft>
              <a:defRPr/>
            </a:pPr>
            <a:r>
              <a:rPr lang="en-US" sz="1600" kern="0" dirty="0">
                <a:solidFill>
                  <a:schemeClr val="accent1"/>
                </a:solidFill>
                <a:latin typeface="Gill Sans"/>
                <a:ea typeface="Arial"/>
                <a:cs typeface="Gill Sans"/>
                <a:sym typeface="Arial"/>
              </a:rPr>
              <a:t>for a better future</a:t>
            </a:r>
          </a:p>
        </p:txBody>
      </p:sp>
      <p:sp>
        <p:nvSpPr>
          <p:cNvPr id="14" name="Shape 114"/>
          <p:cNvSpPr/>
          <p:nvPr/>
        </p:nvSpPr>
        <p:spPr>
          <a:xfrm>
            <a:off x="3475038" y="2924222"/>
            <a:ext cx="2341562" cy="2340864"/>
          </a:xfrm>
          <a:prstGeom prst="ellipse">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91425" tIns="91425" rIns="91425" bIns="91425" anchor="ctr"/>
          <a:lstStyle/>
          <a:p>
            <a:pPr algn="ctr" fontAlgn="auto">
              <a:spcBef>
                <a:spcPts val="0"/>
              </a:spcBef>
              <a:spcAft>
                <a:spcPts val="0"/>
              </a:spcAft>
              <a:defRPr/>
            </a:pPr>
            <a:r>
              <a:rPr lang="en-US" sz="1800" b="1" kern="0" dirty="0">
                <a:solidFill>
                  <a:schemeClr val="accent5"/>
                </a:solidFill>
                <a:latin typeface="Rockwell"/>
                <a:cs typeface="Rockwell"/>
                <a:sym typeface="Arial"/>
              </a:rPr>
              <a:t>Faith</a:t>
            </a:r>
            <a:br>
              <a:rPr lang="en-US" sz="1800" b="1" kern="0" dirty="0">
                <a:solidFill>
                  <a:schemeClr val="accent5"/>
                </a:solidFill>
                <a:latin typeface="Rockwell"/>
                <a:cs typeface="Rockwell"/>
                <a:sym typeface="Arial"/>
              </a:rPr>
            </a:br>
            <a:r>
              <a:rPr lang="en-US" sz="1800" b="1" kern="0" dirty="0">
                <a:solidFill>
                  <a:schemeClr val="accent5"/>
                </a:solidFill>
                <a:latin typeface="Rockwell"/>
                <a:cs typeface="Rockwell"/>
                <a:sym typeface="Arial"/>
              </a:rPr>
              <a:t> </a:t>
            </a:r>
            <a:endParaRPr lang="en-US" sz="1600" b="1" kern="0" dirty="0">
              <a:solidFill>
                <a:schemeClr val="accent5"/>
              </a:solidFill>
              <a:latin typeface="Rockwell"/>
              <a:cs typeface="Rockwell"/>
              <a:sym typeface="Arial"/>
            </a:endParaRPr>
          </a:p>
          <a:p>
            <a:pPr algn="ctr" fontAlgn="auto">
              <a:spcBef>
                <a:spcPts val="0"/>
              </a:spcBef>
              <a:spcAft>
                <a:spcPts val="0"/>
              </a:spcAft>
              <a:defRPr/>
            </a:pPr>
            <a:r>
              <a:rPr lang="en-US" sz="1600" kern="0" dirty="0">
                <a:solidFill>
                  <a:srgbClr val="144056"/>
                </a:solidFill>
                <a:latin typeface="Gill Sans"/>
                <a:cs typeface="Gill Sans"/>
                <a:sym typeface="Arial"/>
              </a:rPr>
              <a:t>that school will help you or your child succeed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Site-Level Strategies</a:t>
            </a:r>
          </a:p>
        </p:txBody>
      </p:sp>
      <p:graphicFrame>
        <p:nvGraphicFramePr>
          <p:cNvPr id="3" name="Diagram 2"/>
          <p:cNvGraphicFramePr/>
          <p:nvPr>
            <p:extLst>
              <p:ext uri="{D42A27DB-BD31-4B8C-83A1-F6EECF244321}">
                <p14:modId xmlns:p14="http://schemas.microsoft.com/office/powerpoint/2010/main" val="1097264987"/>
              </p:ext>
            </p:extLst>
          </p:nvPr>
        </p:nvGraphicFramePr>
        <p:xfrm>
          <a:off x="1146026" y="2379133"/>
          <a:ext cx="733757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hape 331"/>
          <p:cNvSpPr/>
          <p:nvPr/>
        </p:nvSpPr>
        <p:spPr>
          <a:xfrm>
            <a:off x="381166" y="1131041"/>
            <a:ext cx="519241" cy="51924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905349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Invest in Prevention and Early Intervention </a:t>
            </a:r>
          </a:p>
        </p:txBody>
      </p:sp>
      <p:grpSp>
        <p:nvGrpSpPr>
          <p:cNvPr id="25603" name="Shape 418"/>
          <p:cNvGrpSpPr>
            <a:grpSpLocks/>
          </p:cNvGrpSpPr>
          <p:nvPr/>
        </p:nvGrpSpPr>
        <p:grpSpPr bwMode="auto">
          <a:xfrm>
            <a:off x="304800" y="1128820"/>
            <a:ext cx="492760" cy="492760"/>
            <a:chOff x="568950" y="3686775"/>
            <a:chExt cx="472500" cy="362900"/>
          </a:xfrm>
        </p:grpSpPr>
        <p:sp>
          <p:nvSpPr>
            <p:cNvPr id="25604" name="Shape 419"/>
            <p:cNvSpPr>
              <a:spLocks/>
            </p:cNvSpPr>
            <p:nvPr/>
          </p:nvSpPr>
          <p:spPr bwMode="auto">
            <a:xfrm>
              <a:off x="568950" y="3686775"/>
              <a:ext cx="472500" cy="362900"/>
            </a:xfrm>
            <a:custGeom>
              <a:avLst/>
              <a:gdLst>
                <a:gd name="T0" fmla="*/ 18705 w 18900"/>
                <a:gd name="T1" fmla="*/ 8111 h 14516"/>
                <a:gd name="T2" fmla="*/ 18072 w 18900"/>
                <a:gd name="T3" fmla="*/ 8232 h 14516"/>
                <a:gd name="T4" fmla="*/ 17487 w 18900"/>
                <a:gd name="T5" fmla="*/ 8013 h 14516"/>
                <a:gd name="T6" fmla="*/ 17243 w 18900"/>
                <a:gd name="T7" fmla="*/ 7745 h 14516"/>
                <a:gd name="T8" fmla="*/ 17195 w 18900"/>
                <a:gd name="T9" fmla="*/ 7234 h 14516"/>
                <a:gd name="T10" fmla="*/ 17487 w 18900"/>
                <a:gd name="T11" fmla="*/ 6844 h 14516"/>
                <a:gd name="T12" fmla="*/ 17755 w 18900"/>
                <a:gd name="T13" fmla="*/ 6771 h 14516"/>
                <a:gd name="T14" fmla="*/ 17974 w 18900"/>
                <a:gd name="T15" fmla="*/ 6820 h 14516"/>
                <a:gd name="T16" fmla="*/ 18096 w 18900"/>
                <a:gd name="T17" fmla="*/ 7063 h 14516"/>
                <a:gd name="T18" fmla="*/ 17950 w 18900"/>
                <a:gd name="T19" fmla="*/ 7477 h 14516"/>
                <a:gd name="T20" fmla="*/ 17633 w 18900"/>
                <a:gd name="T21" fmla="*/ 7697 h 14516"/>
                <a:gd name="T22" fmla="*/ 17000 w 18900"/>
                <a:gd name="T23" fmla="*/ 7794 h 14516"/>
                <a:gd name="T24" fmla="*/ 16781 w 18900"/>
                <a:gd name="T25" fmla="*/ 7770 h 14516"/>
                <a:gd name="T26" fmla="*/ 16586 w 18900"/>
                <a:gd name="T27" fmla="*/ 7648 h 14516"/>
                <a:gd name="T28" fmla="*/ 16537 w 18900"/>
                <a:gd name="T29" fmla="*/ 7331 h 14516"/>
                <a:gd name="T30" fmla="*/ 16440 w 18900"/>
                <a:gd name="T31" fmla="*/ 6381 h 14516"/>
                <a:gd name="T32" fmla="*/ 16172 w 18900"/>
                <a:gd name="T33" fmla="*/ 5456 h 14516"/>
                <a:gd name="T34" fmla="*/ 15758 w 18900"/>
                <a:gd name="T35" fmla="*/ 4604 h 14516"/>
                <a:gd name="T36" fmla="*/ 15198 w 18900"/>
                <a:gd name="T37" fmla="*/ 3800 h 14516"/>
                <a:gd name="T38" fmla="*/ 14516 w 18900"/>
                <a:gd name="T39" fmla="*/ 3094 h 14516"/>
                <a:gd name="T40" fmla="*/ 13712 w 18900"/>
                <a:gd name="T41" fmla="*/ 2460 h 14516"/>
                <a:gd name="T42" fmla="*/ 12811 w 18900"/>
                <a:gd name="T43" fmla="*/ 1924 h 14516"/>
                <a:gd name="T44" fmla="*/ 11837 w 18900"/>
                <a:gd name="T45" fmla="*/ 1510 h 14516"/>
                <a:gd name="T46" fmla="*/ 10765 w 18900"/>
                <a:gd name="T47" fmla="*/ 1218 h 14516"/>
                <a:gd name="T48" fmla="*/ 9645 w 18900"/>
                <a:gd name="T49" fmla="*/ 1048 h 14516"/>
                <a:gd name="T50" fmla="*/ 8865 w 18900"/>
                <a:gd name="T51" fmla="*/ 1023 h 14516"/>
                <a:gd name="T52" fmla="*/ 7258 w 18900"/>
                <a:gd name="T53" fmla="*/ 1145 h 14516"/>
                <a:gd name="T54" fmla="*/ 6600 w 18900"/>
                <a:gd name="T55" fmla="*/ 1048 h 14516"/>
                <a:gd name="T56" fmla="*/ 6138 w 18900"/>
                <a:gd name="T57" fmla="*/ 561 h 14516"/>
                <a:gd name="T58" fmla="*/ 5504 w 18900"/>
                <a:gd name="T59" fmla="*/ 195 h 14516"/>
                <a:gd name="T60" fmla="*/ 4822 w 18900"/>
                <a:gd name="T61" fmla="*/ 0 h 14516"/>
                <a:gd name="T62" fmla="*/ 4628 w 18900"/>
                <a:gd name="T63" fmla="*/ 390 h 14516"/>
                <a:gd name="T64" fmla="*/ 4384 w 18900"/>
                <a:gd name="T65" fmla="*/ 1389 h 14516"/>
                <a:gd name="T66" fmla="*/ 4408 w 18900"/>
                <a:gd name="T67" fmla="*/ 2217 h 14516"/>
                <a:gd name="T68" fmla="*/ 3678 w 18900"/>
                <a:gd name="T69" fmla="*/ 2728 h 14516"/>
                <a:gd name="T70" fmla="*/ 2411 w 18900"/>
                <a:gd name="T71" fmla="*/ 4116 h 14516"/>
                <a:gd name="T72" fmla="*/ 1705 w 18900"/>
                <a:gd name="T73" fmla="*/ 5237 h 14516"/>
                <a:gd name="T74" fmla="*/ 560 w 18900"/>
                <a:gd name="T75" fmla="*/ 5797 h 14516"/>
                <a:gd name="T76" fmla="*/ 341 w 18900"/>
                <a:gd name="T77" fmla="*/ 5846 h 14516"/>
                <a:gd name="T78" fmla="*/ 98 w 18900"/>
                <a:gd name="T79" fmla="*/ 6040 h 14516"/>
                <a:gd name="T80" fmla="*/ 0 w 18900"/>
                <a:gd name="T81" fmla="*/ 6357 h 14516"/>
                <a:gd name="T82" fmla="*/ 25 w 18900"/>
                <a:gd name="T83" fmla="*/ 8720 h 14516"/>
                <a:gd name="T84" fmla="*/ 171 w 18900"/>
                <a:gd name="T85" fmla="*/ 8987 h 14516"/>
                <a:gd name="T86" fmla="*/ 463 w 18900"/>
                <a:gd name="T87" fmla="*/ 9158 h 14516"/>
                <a:gd name="T88" fmla="*/ 1510 w 18900"/>
                <a:gd name="T89" fmla="*/ 9158 h 14516"/>
                <a:gd name="T90" fmla="*/ 1924 w 18900"/>
                <a:gd name="T91" fmla="*/ 9986 h 14516"/>
                <a:gd name="T92" fmla="*/ 2972 w 18900"/>
                <a:gd name="T93" fmla="*/ 11131 h 14516"/>
                <a:gd name="T94" fmla="*/ 4408 w 18900"/>
                <a:gd name="T95" fmla="*/ 12032 h 14516"/>
                <a:gd name="T96" fmla="*/ 6308 w 18900"/>
                <a:gd name="T97" fmla="*/ 12860 h 14516"/>
                <a:gd name="T98" fmla="*/ 7550 w 18900"/>
                <a:gd name="T99" fmla="*/ 13128 h 14516"/>
                <a:gd name="T100" fmla="*/ 8865 w 18900"/>
                <a:gd name="T101" fmla="*/ 13225 h 14516"/>
                <a:gd name="T102" fmla="*/ 10814 w 18900"/>
                <a:gd name="T103" fmla="*/ 13030 h 14516"/>
                <a:gd name="T104" fmla="*/ 13347 w 18900"/>
                <a:gd name="T105" fmla="*/ 14516 h 14516"/>
                <a:gd name="T106" fmla="*/ 13688 w 18900"/>
                <a:gd name="T107" fmla="*/ 11886 h 14516"/>
                <a:gd name="T108" fmla="*/ 14589 w 18900"/>
                <a:gd name="T109" fmla="*/ 11350 h 14516"/>
                <a:gd name="T110" fmla="*/ 15344 w 18900"/>
                <a:gd name="T111" fmla="*/ 10668 h 14516"/>
                <a:gd name="T112" fmla="*/ 15904 w 18900"/>
                <a:gd name="T113" fmla="*/ 9864 h 14516"/>
                <a:gd name="T114" fmla="*/ 16318 w 18900"/>
                <a:gd name="T115" fmla="*/ 8939 h 14516"/>
                <a:gd name="T116" fmla="*/ 16513 w 18900"/>
                <a:gd name="T117" fmla="*/ 7916 h 14516"/>
                <a:gd name="T118" fmla="*/ 0 w 18900"/>
                <a:gd name="T119" fmla="*/ 0 h 14516"/>
                <a:gd name="T120" fmla="*/ 18900 w 18900"/>
                <a:gd name="T121" fmla="*/ 14516 h 1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633" y="7697"/>
                  </a:lnTo>
                  <a:lnTo>
                    <a:pt x="17438" y="7770"/>
                  </a:lnTo>
                  <a:lnTo>
                    <a:pt x="17219" y="7794"/>
                  </a:lnTo>
                  <a:lnTo>
                    <a:pt x="17000" y="7794"/>
                  </a:lnTo>
                  <a:lnTo>
                    <a:pt x="16878" y="7794"/>
                  </a:lnTo>
                  <a:lnTo>
                    <a:pt x="16781" y="7770"/>
                  </a:lnTo>
                  <a:lnTo>
                    <a:pt x="16708" y="7745"/>
                  </a:lnTo>
                  <a:lnTo>
                    <a:pt x="16635" y="7697"/>
                  </a:lnTo>
                  <a:lnTo>
                    <a:pt x="16586" y="7648"/>
                  </a:lnTo>
                  <a:lnTo>
                    <a:pt x="16562" y="7550"/>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330" y="1023"/>
                  </a:lnTo>
                  <a:lnTo>
                    <a:pt x="7794" y="1072"/>
                  </a:lnTo>
                  <a:lnTo>
                    <a:pt x="7258" y="1145"/>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725" y="195"/>
                  </a:lnTo>
                  <a:lnTo>
                    <a:pt x="4628" y="390"/>
                  </a:lnTo>
                  <a:lnTo>
                    <a:pt x="4530" y="682"/>
                  </a:lnTo>
                  <a:lnTo>
                    <a:pt x="4433" y="999"/>
                  </a:lnTo>
                  <a:lnTo>
                    <a:pt x="4384" y="1389"/>
                  </a:lnTo>
                  <a:lnTo>
                    <a:pt x="4360" y="1778"/>
                  </a:lnTo>
                  <a:lnTo>
                    <a:pt x="4360" y="1998"/>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917" y="13030"/>
                  </a:lnTo>
                  <a:lnTo>
                    <a:pt x="7550" y="13128"/>
                  </a:lnTo>
                  <a:lnTo>
                    <a:pt x="8208" y="13201"/>
                  </a:lnTo>
                  <a:lnTo>
                    <a:pt x="8865" y="13225"/>
                  </a:lnTo>
                  <a:lnTo>
                    <a:pt x="9523" y="13201"/>
                  </a:lnTo>
                  <a:lnTo>
                    <a:pt x="10181" y="13128"/>
                  </a:lnTo>
                  <a:lnTo>
                    <a:pt x="10814" y="13030"/>
                  </a:lnTo>
                  <a:lnTo>
                    <a:pt x="11423" y="12860"/>
                  </a:lnTo>
                  <a:lnTo>
                    <a:pt x="12592" y="14516"/>
                  </a:lnTo>
                  <a:lnTo>
                    <a:pt x="13347" y="14516"/>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59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605" name="Shape 420"/>
            <p:cNvSpPr>
              <a:spLocks/>
            </p:cNvSpPr>
            <p:nvPr/>
          </p:nvSpPr>
          <p:spPr bwMode="auto">
            <a:xfrm>
              <a:off x="645650" y="3820725"/>
              <a:ext cx="34125" cy="34125"/>
            </a:xfrm>
            <a:custGeom>
              <a:avLst/>
              <a:gdLst>
                <a:gd name="T0" fmla="*/ 683 w 1365"/>
                <a:gd name="T1" fmla="*/ 1364 h 1365"/>
                <a:gd name="T2" fmla="*/ 683 w 1365"/>
                <a:gd name="T3" fmla="*/ 1364 h 1365"/>
                <a:gd name="T4" fmla="*/ 537 w 1365"/>
                <a:gd name="T5" fmla="*/ 1340 h 1365"/>
                <a:gd name="T6" fmla="*/ 415 w 1365"/>
                <a:gd name="T7" fmla="*/ 1316 h 1365"/>
                <a:gd name="T8" fmla="*/ 293 w 1365"/>
                <a:gd name="T9" fmla="*/ 1243 h 1365"/>
                <a:gd name="T10" fmla="*/ 196 w 1365"/>
                <a:gd name="T11" fmla="*/ 1170 h 1365"/>
                <a:gd name="T12" fmla="*/ 123 w 1365"/>
                <a:gd name="T13" fmla="*/ 1072 h 1365"/>
                <a:gd name="T14" fmla="*/ 50 w 1365"/>
                <a:gd name="T15" fmla="*/ 950 h 1365"/>
                <a:gd name="T16" fmla="*/ 25 w 1365"/>
                <a:gd name="T17" fmla="*/ 829 h 1365"/>
                <a:gd name="T18" fmla="*/ 1 w 1365"/>
                <a:gd name="T19" fmla="*/ 682 h 1365"/>
                <a:gd name="T20" fmla="*/ 1 w 1365"/>
                <a:gd name="T21" fmla="*/ 682 h 1365"/>
                <a:gd name="T22" fmla="*/ 25 w 1365"/>
                <a:gd name="T23" fmla="*/ 536 h 1365"/>
                <a:gd name="T24" fmla="*/ 50 w 1365"/>
                <a:gd name="T25" fmla="*/ 415 h 1365"/>
                <a:gd name="T26" fmla="*/ 123 w 1365"/>
                <a:gd name="T27" fmla="*/ 317 h 1365"/>
                <a:gd name="T28" fmla="*/ 196 w 1365"/>
                <a:gd name="T29" fmla="*/ 195 h 1365"/>
                <a:gd name="T30" fmla="*/ 293 w 1365"/>
                <a:gd name="T31" fmla="*/ 122 h 1365"/>
                <a:gd name="T32" fmla="*/ 415 w 1365"/>
                <a:gd name="T33" fmla="*/ 74 h 1365"/>
                <a:gd name="T34" fmla="*/ 537 w 1365"/>
                <a:gd name="T35" fmla="*/ 25 h 1365"/>
                <a:gd name="T36" fmla="*/ 683 w 1365"/>
                <a:gd name="T37" fmla="*/ 1 h 1365"/>
                <a:gd name="T38" fmla="*/ 683 w 1365"/>
                <a:gd name="T39" fmla="*/ 1 h 1365"/>
                <a:gd name="T40" fmla="*/ 805 w 1365"/>
                <a:gd name="T41" fmla="*/ 25 h 1365"/>
                <a:gd name="T42" fmla="*/ 951 w 1365"/>
                <a:gd name="T43" fmla="*/ 74 h 1365"/>
                <a:gd name="T44" fmla="*/ 1048 w 1365"/>
                <a:gd name="T45" fmla="*/ 122 h 1365"/>
                <a:gd name="T46" fmla="*/ 1170 w 1365"/>
                <a:gd name="T47" fmla="*/ 195 h 1365"/>
                <a:gd name="T48" fmla="*/ 1243 w 1365"/>
                <a:gd name="T49" fmla="*/ 317 h 1365"/>
                <a:gd name="T50" fmla="*/ 1292 w 1365"/>
                <a:gd name="T51" fmla="*/ 415 h 1365"/>
                <a:gd name="T52" fmla="*/ 1340 w 1365"/>
                <a:gd name="T53" fmla="*/ 536 h 1365"/>
                <a:gd name="T54" fmla="*/ 1365 w 1365"/>
                <a:gd name="T55" fmla="*/ 682 h 1365"/>
                <a:gd name="T56" fmla="*/ 1365 w 1365"/>
                <a:gd name="T57" fmla="*/ 682 h 1365"/>
                <a:gd name="T58" fmla="*/ 1340 w 1365"/>
                <a:gd name="T59" fmla="*/ 829 h 1365"/>
                <a:gd name="T60" fmla="*/ 1292 w 1365"/>
                <a:gd name="T61" fmla="*/ 950 h 1365"/>
                <a:gd name="T62" fmla="*/ 1243 w 1365"/>
                <a:gd name="T63" fmla="*/ 1072 h 1365"/>
                <a:gd name="T64" fmla="*/ 1170 w 1365"/>
                <a:gd name="T65" fmla="*/ 1170 h 1365"/>
                <a:gd name="T66" fmla="*/ 1048 w 1365"/>
                <a:gd name="T67" fmla="*/ 1243 h 1365"/>
                <a:gd name="T68" fmla="*/ 951 w 1365"/>
                <a:gd name="T69" fmla="*/ 1316 h 1365"/>
                <a:gd name="T70" fmla="*/ 805 w 1365"/>
                <a:gd name="T71" fmla="*/ 1340 h 1365"/>
                <a:gd name="T72" fmla="*/ 683 w 1365"/>
                <a:gd name="T73" fmla="*/ 1364 h 1365"/>
                <a:gd name="T74" fmla="*/ 683 w 1365"/>
                <a:gd name="T75" fmla="*/ 1364 h 1365"/>
                <a:gd name="T76" fmla="*/ 0 w 1365"/>
                <a:gd name="T77" fmla="*/ 0 h 1365"/>
                <a:gd name="T78" fmla="*/ 1365 w 1365"/>
                <a:gd name="T79" fmla="*/ 1365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25" y="536"/>
                  </a:lnTo>
                  <a:lnTo>
                    <a:pt x="50" y="415"/>
                  </a:lnTo>
                  <a:lnTo>
                    <a:pt x="123" y="317"/>
                  </a:lnTo>
                  <a:lnTo>
                    <a:pt x="196" y="195"/>
                  </a:lnTo>
                  <a:lnTo>
                    <a:pt x="293" y="122"/>
                  </a:lnTo>
                  <a:lnTo>
                    <a:pt x="415" y="74"/>
                  </a:lnTo>
                  <a:lnTo>
                    <a:pt x="537" y="25"/>
                  </a:lnTo>
                  <a:lnTo>
                    <a:pt x="683" y="1"/>
                  </a:lnTo>
                  <a:lnTo>
                    <a:pt x="805" y="25"/>
                  </a:lnTo>
                  <a:lnTo>
                    <a:pt x="951" y="74"/>
                  </a:lnTo>
                  <a:lnTo>
                    <a:pt x="1048" y="122"/>
                  </a:lnTo>
                  <a:lnTo>
                    <a:pt x="1170" y="195"/>
                  </a:lnTo>
                  <a:lnTo>
                    <a:pt x="1243" y="317"/>
                  </a:lnTo>
                  <a:lnTo>
                    <a:pt x="1292" y="415"/>
                  </a:lnTo>
                  <a:lnTo>
                    <a:pt x="1340" y="536"/>
                  </a:lnTo>
                  <a:lnTo>
                    <a:pt x="1365" y="682"/>
                  </a:lnTo>
                  <a:lnTo>
                    <a:pt x="1340" y="829"/>
                  </a:lnTo>
                  <a:lnTo>
                    <a:pt x="1292" y="950"/>
                  </a:lnTo>
                  <a:lnTo>
                    <a:pt x="1243" y="1072"/>
                  </a:lnTo>
                  <a:lnTo>
                    <a:pt x="1170" y="1170"/>
                  </a:lnTo>
                  <a:lnTo>
                    <a:pt x="1048" y="1243"/>
                  </a:lnTo>
                  <a:lnTo>
                    <a:pt x="951" y="1316"/>
                  </a:lnTo>
                  <a:lnTo>
                    <a:pt x="805" y="1340"/>
                  </a:lnTo>
                  <a:lnTo>
                    <a:pt x="683" y="136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5606" name="Shape 421"/>
            <p:cNvSpPr>
              <a:spLocks/>
            </p:cNvSpPr>
            <p:nvPr/>
          </p:nvSpPr>
          <p:spPr bwMode="auto">
            <a:xfrm>
              <a:off x="747950" y="3753750"/>
              <a:ext cx="85275" cy="12200"/>
            </a:xfrm>
            <a:custGeom>
              <a:avLst/>
              <a:gdLst>
                <a:gd name="T0" fmla="*/ 3410 w 3411"/>
                <a:gd name="T1" fmla="*/ 488 h 488"/>
                <a:gd name="T2" fmla="*/ 3410 w 3411"/>
                <a:gd name="T3" fmla="*/ 488 h 488"/>
                <a:gd name="T4" fmla="*/ 3215 w 3411"/>
                <a:gd name="T5" fmla="*/ 366 h 488"/>
                <a:gd name="T6" fmla="*/ 3021 w 3411"/>
                <a:gd name="T7" fmla="*/ 268 h 488"/>
                <a:gd name="T8" fmla="*/ 2826 w 3411"/>
                <a:gd name="T9" fmla="*/ 195 h 488"/>
                <a:gd name="T10" fmla="*/ 2607 w 3411"/>
                <a:gd name="T11" fmla="*/ 122 h 488"/>
                <a:gd name="T12" fmla="*/ 2387 w 3411"/>
                <a:gd name="T13" fmla="*/ 74 h 488"/>
                <a:gd name="T14" fmla="*/ 2168 w 3411"/>
                <a:gd name="T15" fmla="*/ 25 h 488"/>
                <a:gd name="T16" fmla="*/ 1925 w 3411"/>
                <a:gd name="T17" fmla="*/ 0 h 488"/>
                <a:gd name="T18" fmla="*/ 1705 w 3411"/>
                <a:gd name="T19" fmla="*/ 0 h 488"/>
                <a:gd name="T20" fmla="*/ 1462 w 3411"/>
                <a:gd name="T21" fmla="*/ 0 h 488"/>
                <a:gd name="T22" fmla="*/ 1243 w 3411"/>
                <a:gd name="T23" fmla="*/ 25 h 488"/>
                <a:gd name="T24" fmla="*/ 1023 w 3411"/>
                <a:gd name="T25" fmla="*/ 74 h 488"/>
                <a:gd name="T26" fmla="*/ 804 w 3411"/>
                <a:gd name="T27" fmla="*/ 122 h 488"/>
                <a:gd name="T28" fmla="*/ 585 w 3411"/>
                <a:gd name="T29" fmla="*/ 195 h 488"/>
                <a:gd name="T30" fmla="*/ 366 w 3411"/>
                <a:gd name="T31" fmla="*/ 268 h 488"/>
                <a:gd name="T32" fmla="*/ 171 w 3411"/>
                <a:gd name="T33" fmla="*/ 366 h 488"/>
                <a:gd name="T34" fmla="*/ 1 w 3411"/>
                <a:gd name="T35" fmla="*/ 488 h 488"/>
                <a:gd name="T36" fmla="*/ 0 w 3411"/>
                <a:gd name="T37" fmla="*/ 0 h 488"/>
                <a:gd name="T38" fmla="*/ 3411 w 3411"/>
                <a:gd name="T3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2" name="Picture 1" descr="pyramid graphic4.7.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77" y="2441424"/>
            <a:ext cx="8337243" cy="41278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About Us</a:t>
            </a:r>
          </a:p>
        </p:txBody>
      </p:sp>
      <p:sp>
        <p:nvSpPr>
          <p:cNvPr id="4" name="TextBox 3"/>
          <p:cNvSpPr txBox="1"/>
          <p:nvPr/>
        </p:nvSpPr>
        <p:spPr>
          <a:xfrm>
            <a:off x="793750" y="2307367"/>
            <a:ext cx="8064500" cy="3162404"/>
          </a:xfrm>
          <a:prstGeom prst="rect">
            <a:avLst/>
          </a:prstGeom>
          <a:noFill/>
        </p:spPr>
        <p:txBody>
          <a:bodyPr>
            <a:spAutoFit/>
          </a:bodyPr>
          <a:lstStyle/>
          <a:p>
            <a:pPr algn="just" defTabSz="342900">
              <a:defRPr/>
            </a:pPr>
            <a:r>
              <a:rPr lang="en-US" sz="2000" b="1" kern="0" dirty="0">
                <a:solidFill>
                  <a:schemeClr val="bg2"/>
                </a:solidFill>
                <a:latin typeface="Gill Sans MT"/>
                <a:ea typeface="Arial"/>
                <a:cs typeface="Gill Sans MT"/>
                <a:sym typeface="Arial"/>
              </a:rPr>
              <a:t>Attendance Works </a:t>
            </a:r>
            <a:r>
              <a:rPr lang="en-US" sz="2000" kern="0" dirty="0">
                <a:solidFill>
                  <a:schemeClr val="accent1"/>
                </a:solidFill>
                <a:latin typeface="Gill Sans MT"/>
                <a:ea typeface="Arial"/>
                <a:cs typeface="Gill Sans MT"/>
                <a:sym typeface="Arial"/>
              </a:rPr>
              <a:t>is a national and state initiative that promotes awareness of the important role that school attendance plays in achieving academic success starting with school entry. We are an implementation partner for attendance with the Campaign for Grade Level Reading. </a:t>
            </a:r>
          </a:p>
          <a:p>
            <a:pPr defTabSz="342900">
              <a:defRPr/>
            </a:pPr>
            <a:endParaRPr lang="en-US" sz="2000" kern="0" dirty="0">
              <a:solidFill>
                <a:schemeClr val="accent1"/>
              </a:solidFill>
              <a:latin typeface="Gill Sans MT"/>
              <a:ea typeface="Arial"/>
              <a:cs typeface="Gill Sans MT"/>
              <a:sym typeface="Arial"/>
            </a:endParaRPr>
          </a:p>
          <a:p>
            <a:pPr defTabSz="342900">
              <a:defRPr/>
            </a:pPr>
            <a:r>
              <a:rPr lang="en-US" sz="2000" b="1" kern="0" dirty="0">
                <a:solidFill>
                  <a:srgbClr val="1B637A"/>
                </a:solidFill>
                <a:latin typeface="Gill Sans MT"/>
                <a:ea typeface="Arial"/>
                <a:cs typeface="Gill Sans MT"/>
                <a:sym typeface="Arial"/>
              </a:rPr>
              <a:t>Our three focus areas to improve student attendance are:</a:t>
            </a:r>
          </a:p>
          <a:p>
            <a:pPr marL="713232" lvl="7" indent="-342900" defTabSz="342900" fontAlgn="base">
              <a:spcBef>
                <a:spcPct val="0"/>
              </a:spcBef>
              <a:spcAft>
                <a:spcPct val="0"/>
              </a:spcAft>
              <a:buClr>
                <a:schemeClr val="accent4"/>
              </a:buClr>
              <a:buFont typeface="Wingdings" charset="2"/>
              <a:buChar char="ü"/>
              <a:defRPr/>
            </a:pPr>
            <a:r>
              <a:rPr lang="en-US" sz="2000" kern="0" dirty="0">
                <a:solidFill>
                  <a:schemeClr val="accent1"/>
                </a:solidFill>
                <a:latin typeface="Gill Sans MT"/>
                <a:ea typeface="Arial"/>
                <a:cs typeface="Gill Sans MT"/>
                <a:sym typeface="Arial"/>
              </a:rPr>
              <a:t>Build public awareness and political will </a:t>
            </a:r>
          </a:p>
          <a:p>
            <a:pPr marL="713232" lvl="3" indent="-342900" defTabSz="342900">
              <a:buClr>
                <a:schemeClr val="accent4"/>
              </a:buClr>
              <a:buFont typeface="Wingdings" charset="2"/>
              <a:buChar char="ü"/>
              <a:defRPr/>
            </a:pPr>
            <a:r>
              <a:rPr lang="en-US" sz="2000" kern="0" dirty="0">
                <a:solidFill>
                  <a:schemeClr val="accent1"/>
                </a:solidFill>
                <a:latin typeface="Gill Sans MT"/>
                <a:ea typeface="Arial"/>
                <a:cs typeface="Gill Sans MT"/>
                <a:sym typeface="Arial"/>
              </a:rPr>
              <a:t>Foster state campaigns </a:t>
            </a:r>
          </a:p>
          <a:p>
            <a:pPr marL="713232" lvl="3" indent="-342900" defTabSz="342900">
              <a:buClr>
                <a:schemeClr val="accent4"/>
              </a:buClr>
              <a:buFont typeface="Wingdings" charset="2"/>
              <a:buChar char="ü"/>
              <a:defRPr/>
            </a:pPr>
            <a:r>
              <a:rPr lang="en-US" sz="2000" kern="0" dirty="0">
                <a:solidFill>
                  <a:schemeClr val="accent1"/>
                </a:solidFill>
                <a:latin typeface="Gill Sans MT"/>
                <a:ea typeface="Arial"/>
                <a:cs typeface="Gill Sans MT"/>
                <a:sym typeface="Arial"/>
              </a:rPr>
              <a:t>Encourage local practice</a:t>
            </a:r>
          </a:p>
          <a:p>
            <a:pPr defTabSz="342900">
              <a:defRPr/>
            </a:pPr>
            <a:endParaRPr lang="en-US" sz="1950" kern="0" dirty="0">
              <a:solidFill>
                <a:prstClr val="black"/>
              </a:solidFill>
              <a:latin typeface="Gill Sans MT"/>
              <a:ea typeface="Arial"/>
              <a:cs typeface="Gill Sans MT"/>
              <a:sym typeface="Arial"/>
            </a:endParaRPr>
          </a:p>
        </p:txBody>
      </p:sp>
      <p:pic>
        <p:nvPicPr>
          <p:cNvPr id="9219" name="Picture 4" descr="AW LOGO white stem.png"/>
          <p:cNvPicPr>
            <a:picLocks noChangeAspect="1"/>
          </p:cNvPicPr>
          <p:nvPr/>
        </p:nvPicPr>
        <p:blipFill>
          <a:blip r:embed="rId2">
            <a:extLst>
              <a:ext uri="{28A0092B-C50C-407E-A947-70E740481C1C}">
                <a14:useLocalDpi xmlns:a14="http://schemas.microsoft.com/office/drawing/2010/main" val="0"/>
              </a:ext>
            </a:extLst>
          </a:blip>
          <a:srcRect r="69096"/>
          <a:stretch>
            <a:fillRect/>
          </a:stretch>
        </p:blipFill>
        <p:spPr bwMode="auto">
          <a:xfrm>
            <a:off x="265387" y="978766"/>
            <a:ext cx="623144" cy="82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p:cNvSpPr txBox="1">
            <a:spLocks noChangeArrowheads="1"/>
          </p:cNvSpPr>
          <p:nvPr/>
        </p:nvSpPr>
        <p:spPr bwMode="auto">
          <a:xfrm>
            <a:off x="-381000" y="6284385"/>
            <a:ext cx="454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600" dirty="0" err="1">
                <a:solidFill>
                  <a:srgbClr val="449157"/>
                </a:solidFill>
                <a:latin typeface="Gill Sans MT"/>
                <a:cs typeface="Gill Sans MT"/>
              </a:rPr>
              <a:t>www.attendanceworks.org</a:t>
            </a:r>
            <a:endParaRPr lang="en-US" sz="1600" dirty="0">
              <a:solidFill>
                <a:srgbClr val="449157"/>
              </a:solidFill>
              <a:latin typeface="Gill Sans MT"/>
              <a:cs typeface="Gill Sans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Family Engagement Strategies</a:t>
            </a:r>
          </a:p>
        </p:txBody>
      </p:sp>
      <p:graphicFrame>
        <p:nvGraphicFramePr>
          <p:cNvPr id="9" name="Diagram 8"/>
          <p:cNvGraphicFramePr/>
          <p:nvPr>
            <p:extLst>
              <p:ext uri="{D42A27DB-BD31-4B8C-83A1-F6EECF244321}">
                <p14:modId xmlns:p14="http://schemas.microsoft.com/office/powerpoint/2010/main" val="4018939524"/>
              </p:ext>
            </p:extLst>
          </p:nvPr>
        </p:nvGraphicFramePr>
        <p:xfrm>
          <a:off x="382588" y="2222501"/>
          <a:ext cx="8545785" cy="441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Shape 382"/>
          <p:cNvGrpSpPr/>
          <p:nvPr/>
        </p:nvGrpSpPr>
        <p:grpSpPr>
          <a:xfrm>
            <a:off x="188602" y="1052837"/>
            <a:ext cx="258332" cy="602297"/>
            <a:chOff x="3384375" y="2267500"/>
            <a:chExt cx="203375" cy="507825"/>
          </a:xfrm>
        </p:grpSpPr>
        <p:sp>
          <p:nvSpPr>
            <p:cNvPr id="26" name="Shape 38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38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 name="Shape 385"/>
          <p:cNvGrpSpPr/>
          <p:nvPr/>
        </p:nvGrpSpPr>
        <p:grpSpPr>
          <a:xfrm>
            <a:off x="470508" y="1196958"/>
            <a:ext cx="211937" cy="449209"/>
            <a:chOff x="4747025" y="2332025"/>
            <a:chExt cx="166850" cy="378750"/>
          </a:xfrm>
        </p:grpSpPr>
        <p:sp>
          <p:nvSpPr>
            <p:cNvPr id="29" name="Shape 386"/>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87"/>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1" name="Shape 388"/>
          <p:cNvGrpSpPr/>
          <p:nvPr/>
        </p:nvGrpSpPr>
        <p:grpSpPr>
          <a:xfrm>
            <a:off x="696359" y="1056286"/>
            <a:ext cx="219654" cy="596515"/>
            <a:chOff x="4071800" y="2269925"/>
            <a:chExt cx="172925" cy="502950"/>
          </a:xfrm>
        </p:grpSpPr>
        <p:sp>
          <p:nvSpPr>
            <p:cNvPr id="32" name="Shape 38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9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56407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Creating a positive, engaging school climate that supports attendance</a:t>
            </a:r>
          </a:p>
        </p:txBody>
      </p:sp>
      <p:sp>
        <p:nvSpPr>
          <p:cNvPr id="3" name="Text Placeholder 2"/>
          <p:cNvSpPr>
            <a:spLocks noGrp="1"/>
          </p:cNvSpPr>
          <p:nvPr>
            <p:ph type="body" idx="1"/>
          </p:nvPr>
        </p:nvSpPr>
        <p:spPr>
          <a:xfrm>
            <a:off x="493889" y="2299925"/>
            <a:ext cx="8198555" cy="4211599"/>
          </a:xfrm>
        </p:spPr>
        <p:txBody>
          <a:bodyPr/>
          <a:lstStyle/>
          <a:p>
            <a:pPr marL="0" indent="0"/>
            <a:r>
              <a:rPr lang="en-US" sz="2400" b="1" dirty="0">
                <a:solidFill>
                  <a:schemeClr val="accent3"/>
                </a:solidFill>
              </a:rPr>
              <a:t>Attendance is higher when schools: </a:t>
            </a:r>
          </a:p>
          <a:p>
            <a:pPr>
              <a:buFont typeface="Wingdings" charset="2"/>
              <a:buChar char="ü"/>
            </a:pPr>
            <a:r>
              <a:rPr lang="en-US" sz="2400" dirty="0">
                <a:solidFill>
                  <a:schemeClr val="accent5"/>
                </a:solidFill>
              </a:rPr>
              <a:t>Promote a sense of belonging and connection including noticing when students show up</a:t>
            </a:r>
          </a:p>
          <a:p>
            <a:pPr>
              <a:buFont typeface="Wingdings" charset="2"/>
              <a:buChar char="ü"/>
            </a:pPr>
            <a:r>
              <a:rPr lang="en-US" sz="2400" dirty="0">
                <a:solidFill>
                  <a:schemeClr val="accent5"/>
                </a:solidFill>
              </a:rPr>
              <a:t>Make learning engaging so students don’t want to miss class Engage in restorative practice not punishment </a:t>
            </a:r>
          </a:p>
          <a:p>
            <a:pPr>
              <a:buFont typeface="Wingdings" charset="2"/>
              <a:buChar char="ü"/>
            </a:pPr>
            <a:r>
              <a:rPr lang="en-US" sz="2400" dirty="0">
                <a:solidFill>
                  <a:schemeClr val="accent5"/>
                </a:solidFill>
              </a:rPr>
              <a:t>Meet the basic needs of our most economically challenged families so all have the opportunity to get to school</a:t>
            </a:r>
          </a:p>
          <a:p>
            <a:pPr>
              <a:buFont typeface="Wingdings" charset="2"/>
              <a:buChar char="ü"/>
            </a:pPr>
            <a:r>
              <a:rPr lang="en-US" sz="2400" dirty="0">
                <a:solidFill>
                  <a:schemeClr val="accent5"/>
                </a:solidFill>
              </a:rPr>
              <a:t>Build awareness about how absences can easily add              up to too much time lost in the classroom</a:t>
            </a:r>
          </a:p>
          <a:p>
            <a:pPr>
              <a:buFont typeface="Wingdings" charset="2"/>
              <a:buChar char="ü"/>
            </a:pPr>
            <a:endParaRPr lang="en-US" sz="2400" dirty="0">
              <a:solidFill>
                <a:schemeClr val="accent5"/>
              </a:solidFill>
            </a:endParaRPr>
          </a:p>
        </p:txBody>
      </p:sp>
      <p:grpSp>
        <p:nvGrpSpPr>
          <p:cNvPr id="7" name="Shape 392"/>
          <p:cNvGrpSpPr/>
          <p:nvPr/>
        </p:nvGrpSpPr>
        <p:grpSpPr>
          <a:xfrm>
            <a:off x="493889" y="1299769"/>
            <a:ext cx="293900" cy="276514"/>
            <a:chOff x="5972700" y="2330200"/>
            <a:chExt cx="411625" cy="387275"/>
          </a:xfrm>
        </p:grpSpPr>
        <p:sp>
          <p:nvSpPr>
            <p:cNvPr id="8" name="Shape 39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9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20386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Parents underestimate the number of year-end absences</a:t>
            </a:r>
          </a:p>
        </p:txBody>
      </p:sp>
      <p:grpSp>
        <p:nvGrpSpPr>
          <p:cNvPr id="3" name="Shape 413"/>
          <p:cNvGrpSpPr/>
          <p:nvPr/>
        </p:nvGrpSpPr>
        <p:grpSpPr>
          <a:xfrm>
            <a:off x="395890" y="1208745"/>
            <a:ext cx="291276" cy="297380"/>
            <a:chOff x="3951850" y="2985350"/>
            <a:chExt cx="407950" cy="416500"/>
          </a:xfrm>
        </p:grpSpPr>
        <p:sp>
          <p:nvSpPr>
            <p:cNvPr id="4" name="Shape 41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41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1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1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 name="TextBox 7"/>
          <p:cNvSpPr txBox="1"/>
          <p:nvPr/>
        </p:nvSpPr>
        <p:spPr>
          <a:xfrm>
            <a:off x="508059" y="2353733"/>
            <a:ext cx="4258733" cy="3354765"/>
          </a:xfrm>
          <a:prstGeom prst="rect">
            <a:avLst/>
          </a:prstGeom>
          <a:noFill/>
        </p:spPr>
        <p:txBody>
          <a:bodyPr wrap="square" rtlCol="0">
            <a:spAutoFit/>
          </a:bodyPr>
          <a:lstStyle/>
          <a:p>
            <a:r>
              <a:rPr lang="en-US" sz="1800" kern="0" dirty="0">
                <a:solidFill>
                  <a:schemeClr val="accent1"/>
                </a:solidFill>
                <a:latin typeface="Gill Sans MT"/>
                <a:cs typeface="Gill Sans MT"/>
              </a:rPr>
              <a:t>We asked each parent about his or her child’s absences in two ways:</a:t>
            </a:r>
          </a:p>
          <a:p>
            <a:endParaRPr lang="en-US" sz="1800" b="1" kern="0" dirty="0">
              <a:solidFill>
                <a:schemeClr val="accent1"/>
              </a:solidFill>
              <a:latin typeface="Gill Sans MT"/>
              <a:cs typeface="Gill Sans MT"/>
            </a:endParaRPr>
          </a:p>
          <a:p>
            <a:pPr marL="342900" indent="-342900">
              <a:buFontTx/>
              <a:buAutoNum type="arabicPeriod"/>
            </a:pPr>
            <a:r>
              <a:rPr lang="en-US" sz="1800" kern="0" dirty="0">
                <a:solidFill>
                  <a:schemeClr val="accent1"/>
                </a:solidFill>
                <a:latin typeface="Gill Sans MT"/>
                <a:cs typeface="Gill Sans MT"/>
              </a:rPr>
              <a:t>Was your child absent an average of 2 or more days a month?</a:t>
            </a:r>
          </a:p>
          <a:p>
            <a:pPr marL="342900" indent="-342900">
              <a:buFontTx/>
              <a:buAutoNum type="arabicPeriod"/>
            </a:pPr>
            <a:r>
              <a:rPr lang="en-US" sz="1800" kern="0" dirty="0">
                <a:solidFill>
                  <a:schemeClr val="accent1"/>
                </a:solidFill>
                <a:latin typeface="Gill Sans MT"/>
                <a:cs typeface="Gill Sans MT"/>
              </a:rPr>
              <a:t>Was your child absent more than 10 days over the year?</a:t>
            </a:r>
          </a:p>
          <a:p>
            <a:endParaRPr lang="en-US" sz="1800" kern="0" dirty="0">
              <a:solidFill>
                <a:schemeClr val="accent1"/>
              </a:solidFill>
              <a:latin typeface="Gill Sans MT"/>
              <a:cs typeface="Gill Sans MT"/>
            </a:endParaRPr>
          </a:p>
          <a:p>
            <a:r>
              <a:rPr lang="en-US" sz="1800" b="1" kern="0" dirty="0">
                <a:solidFill>
                  <a:schemeClr val="accent1"/>
                </a:solidFill>
                <a:latin typeface="Gill Sans MT"/>
                <a:cs typeface="Gill Sans MT"/>
              </a:rPr>
              <a:t>60% </a:t>
            </a:r>
            <a:r>
              <a:rPr lang="en-US" sz="1800" kern="0" dirty="0">
                <a:solidFill>
                  <a:schemeClr val="accent1"/>
                </a:solidFill>
                <a:latin typeface="Gill Sans MT"/>
                <a:cs typeface="Gill Sans MT"/>
              </a:rPr>
              <a:t>of parents said their child was absent an average of 2+ days a month, </a:t>
            </a:r>
            <a:r>
              <a:rPr lang="en-US" sz="1800" b="1" kern="0" dirty="0">
                <a:solidFill>
                  <a:schemeClr val="accent1"/>
                </a:solidFill>
                <a:latin typeface="Gill Sans MT"/>
                <a:cs typeface="Gill Sans MT"/>
              </a:rPr>
              <a:t>but not</a:t>
            </a:r>
            <a:r>
              <a:rPr lang="en-US" sz="1800" kern="0" dirty="0">
                <a:solidFill>
                  <a:schemeClr val="accent1"/>
                </a:solidFill>
                <a:latin typeface="Gill Sans MT"/>
                <a:cs typeface="Gill Sans MT"/>
              </a:rPr>
              <a:t> 10+ days a year</a:t>
            </a:r>
            <a:endParaRPr lang="en-US" sz="1800" b="1" kern="0" dirty="0">
              <a:solidFill>
                <a:schemeClr val="accent1"/>
              </a:solidFill>
              <a:latin typeface="Gill Sans MT"/>
              <a:cs typeface="Gill Sans MT"/>
            </a:endParaRPr>
          </a:p>
          <a:p>
            <a:endParaRPr lang="en-US" sz="1600" dirty="0">
              <a:solidFill>
                <a:schemeClr val="accent1"/>
              </a:solidFill>
            </a:endParaRPr>
          </a:p>
        </p:txBody>
      </p:sp>
      <p:sp>
        <p:nvSpPr>
          <p:cNvPr id="9" name="TextBox 8"/>
          <p:cNvSpPr txBox="1"/>
          <p:nvPr/>
        </p:nvSpPr>
        <p:spPr>
          <a:xfrm>
            <a:off x="508059" y="5672667"/>
            <a:ext cx="7975541" cy="954107"/>
          </a:xfrm>
          <a:prstGeom prst="rect">
            <a:avLst/>
          </a:prstGeom>
          <a:noFill/>
        </p:spPr>
        <p:txBody>
          <a:bodyPr wrap="square" rtlCol="0">
            <a:spAutoFit/>
          </a:bodyPr>
          <a:lstStyle/>
          <a:p>
            <a:r>
              <a:rPr lang="en-US" sz="2000" b="1" kern="0" dirty="0">
                <a:solidFill>
                  <a:schemeClr val="accent3"/>
                </a:solidFill>
                <a:latin typeface="Gill Sans MT"/>
                <a:cs typeface="Gill Sans MT"/>
              </a:rPr>
              <a:t>The math:  If a child is absent an average of 2+ days a month, then he/she is absent far more than 10+ days a year</a:t>
            </a:r>
          </a:p>
          <a:p>
            <a:endParaRPr lang="en-US" sz="1600" b="1" dirty="0"/>
          </a:p>
        </p:txBody>
      </p:sp>
      <p:grpSp>
        <p:nvGrpSpPr>
          <p:cNvPr id="13" name="Group 12"/>
          <p:cNvGrpSpPr/>
          <p:nvPr/>
        </p:nvGrpSpPr>
        <p:grpSpPr>
          <a:xfrm>
            <a:off x="4970150" y="1022129"/>
            <a:ext cx="3818249" cy="3716413"/>
            <a:chOff x="4970150" y="1022129"/>
            <a:chExt cx="3818249" cy="3716413"/>
          </a:xfrm>
        </p:grpSpPr>
        <p:sp>
          <p:nvSpPr>
            <p:cNvPr id="11" name="Shape 114"/>
            <p:cNvSpPr>
              <a:spLocks noChangeArrowheads="1"/>
            </p:cNvSpPr>
            <p:nvPr/>
          </p:nvSpPr>
          <p:spPr bwMode="auto">
            <a:xfrm>
              <a:off x="4970150" y="1022129"/>
              <a:ext cx="3818249" cy="3716413"/>
            </a:xfrm>
            <a:prstGeom prst="ellipse">
              <a:avLst/>
            </a:prstGeom>
            <a:solidFill>
              <a:schemeClr val="accent1"/>
            </a:solidFill>
            <a:ln w="76200">
              <a:noFill/>
              <a:round/>
              <a:headEnd/>
              <a:tailEnd/>
            </a:ln>
            <a:extLst/>
          </p:spPr>
          <p:txBody>
            <a:bodyPr lIns="91425" tIns="91425" rIns="91425" bIns="91425" anchor="ctr"/>
            <a:lstStyle/>
            <a:p>
              <a:pPr algn="ctr"/>
              <a:endParaRPr lang="en-US" sz="1200" b="1" dirty="0">
                <a:solidFill>
                  <a:schemeClr val="bg1"/>
                </a:solidFill>
                <a:latin typeface="Rockwell" charset="0"/>
                <a:ea typeface="Nixie One" charset="0"/>
                <a:sym typeface="Nixie One" charset="0"/>
              </a:endParaRPr>
            </a:p>
          </p:txBody>
        </p:sp>
        <p:sp>
          <p:nvSpPr>
            <p:cNvPr id="10" name="Shape 114"/>
            <p:cNvSpPr>
              <a:spLocks noChangeArrowheads="1"/>
            </p:cNvSpPr>
            <p:nvPr/>
          </p:nvSpPr>
          <p:spPr bwMode="auto">
            <a:xfrm>
              <a:off x="5908010" y="2767191"/>
              <a:ext cx="1965991" cy="1971351"/>
            </a:xfrm>
            <a:prstGeom prst="ellipse">
              <a:avLst/>
            </a:prstGeom>
            <a:solidFill>
              <a:schemeClr val="accent3"/>
            </a:solidFill>
            <a:ln w="76200">
              <a:noFill/>
              <a:round/>
              <a:headEnd/>
              <a:tailEnd/>
            </a:ln>
            <a:extLst/>
          </p:spPr>
          <p:txBody>
            <a:bodyPr lIns="91425" tIns="91425" rIns="91425" bIns="91425" anchor="ctr"/>
            <a:lstStyle/>
            <a:p>
              <a:pPr algn="ctr"/>
              <a:r>
                <a:rPr lang="en-US" sz="1800" b="1" dirty="0">
                  <a:solidFill>
                    <a:srgbClr val="FFFFFF"/>
                  </a:solidFill>
                  <a:latin typeface="Rockwell" charset="0"/>
                  <a:ea typeface="Nixie One" charset="0"/>
                  <a:sym typeface="Nixie One" charset="0"/>
                </a:rPr>
                <a:t>Missed 10+ days annually 30%</a:t>
              </a:r>
            </a:p>
          </p:txBody>
        </p:sp>
        <p:sp>
          <p:nvSpPr>
            <p:cNvPr id="12" name="TextBox 11"/>
            <p:cNvSpPr txBox="1"/>
            <p:nvPr/>
          </p:nvSpPr>
          <p:spPr>
            <a:xfrm>
              <a:off x="5486400" y="1693333"/>
              <a:ext cx="2777065" cy="1015663"/>
            </a:xfrm>
            <a:prstGeom prst="rect">
              <a:avLst/>
            </a:prstGeom>
            <a:noFill/>
          </p:spPr>
          <p:txBody>
            <a:bodyPr wrap="square" rtlCol="0">
              <a:spAutoFit/>
            </a:bodyPr>
            <a:lstStyle/>
            <a:p>
              <a:pPr algn="ctr"/>
              <a:r>
                <a:rPr lang="en-US" sz="2000" b="1" dirty="0">
                  <a:solidFill>
                    <a:schemeClr val="bg1"/>
                  </a:solidFill>
                  <a:latin typeface="Rockwell" charset="0"/>
                  <a:ea typeface="Nixie One" charset="0"/>
                  <a:sym typeface="Nixie One" charset="0"/>
                </a:rPr>
                <a:t>Missed an average of 2+ days per month 90%</a:t>
              </a:r>
              <a:endParaRPr lang="en-US" sz="2000" dirty="0"/>
            </a:p>
          </p:txBody>
        </p:sp>
      </p:grpSp>
    </p:spTree>
    <p:extLst>
      <p:ext uri="{BB962C8B-B14F-4D97-AF65-F5344CB8AC3E}">
        <p14:creationId xmlns:p14="http://schemas.microsoft.com/office/powerpoint/2010/main" val="384841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inadvertently reinforce some absence-causing beliefs</a:t>
            </a:r>
          </a:p>
        </p:txBody>
      </p:sp>
      <p:grpSp>
        <p:nvGrpSpPr>
          <p:cNvPr id="4" name="Shape 377"/>
          <p:cNvGrpSpPr/>
          <p:nvPr/>
        </p:nvGrpSpPr>
        <p:grpSpPr>
          <a:xfrm>
            <a:off x="429421" y="1200348"/>
            <a:ext cx="272158" cy="272158"/>
            <a:chOff x="2623275" y="2333250"/>
            <a:chExt cx="381175" cy="381175"/>
          </a:xfrm>
        </p:grpSpPr>
        <p:sp>
          <p:nvSpPr>
            <p:cNvPr id="5" name="Shape 378"/>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379"/>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380"/>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381"/>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9" name="Diagram 8"/>
          <p:cNvGraphicFramePr/>
          <p:nvPr>
            <p:extLst>
              <p:ext uri="{D42A27DB-BD31-4B8C-83A1-F6EECF244321}">
                <p14:modId xmlns:p14="http://schemas.microsoft.com/office/powerpoint/2010/main" val="1547124749"/>
              </p:ext>
            </p:extLst>
          </p:nvPr>
        </p:nvGraphicFramePr>
        <p:xfrm>
          <a:off x="430647" y="2130039"/>
          <a:ext cx="5004953" cy="4169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29421" y="5977468"/>
            <a:ext cx="2347646" cy="51990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Gill Sans MT"/>
                <a:cs typeface="Gill Sans MT"/>
              </a:rPr>
              <a:t>Big motivators for kids, but not for parents</a:t>
            </a:r>
          </a:p>
        </p:txBody>
      </p:sp>
      <p:sp>
        <p:nvSpPr>
          <p:cNvPr id="11" name="Rectangle 10"/>
          <p:cNvSpPr/>
          <p:nvPr/>
        </p:nvSpPr>
        <p:spPr>
          <a:xfrm>
            <a:off x="3072247" y="5982366"/>
            <a:ext cx="2346419" cy="70630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Gill Sans MT"/>
                <a:cs typeface="Gill Sans MT"/>
              </a:rPr>
              <a:t>Reinforces parents’ existing attitudes &amp; behaviors </a:t>
            </a:r>
          </a:p>
        </p:txBody>
      </p:sp>
      <p:sp>
        <p:nvSpPr>
          <p:cNvPr id="14" name="Rectangle 13"/>
          <p:cNvSpPr/>
          <p:nvPr/>
        </p:nvSpPr>
        <p:spPr>
          <a:xfrm>
            <a:off x="5757333" y="2269067"/>
            <a:ext cx="3268134" cy="4165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350" b="1" kern="0" dirty="0">
                <a:solidFill>
                  <a:schemeClr val="accent1"/>
                </a:solidFill>
                <a:latin typeface="Gill Sans MT"/>
                <a:cs typeface="Gill Sans MT"/>
              </a:rPr>
              <a:t>Impersonal Letters:</a:t>
            </a:r>
            <a:r>
              <a:rPr lang="en-US" sz="1350" kern="0" dirty="0">
                <a:solidFill>
                  <a:schemeClr val="accent1"/>
                </a:solidFill>
                <a:latin typeface="Gill Sans MT"/>
                <a:cs typeface="Gill Sans MT"/>
              </a:rPr>
              <a:t>  </a:t>
            </a:r>
          </a:p>
          <a:p>
            <a:pPr marL="171450" indent="-171450">
              <a:buFont typeface="Arial" pitchFamily="34" charset="0"/>
              <a:buChar char="•"/>
            </a:pPr>
            <a:r>
              <a:rPr lang="en-US" sz="1350" kern="0" dirty="0">
                <a:solidFill>
                  <a:schemeClr val="accent1"/>
                </a:solidFill>
                <a:latin typeface="Gill Sans MT"/>
                <a:cs typeface="Gill Sans MT"/>
              </a:rPr>
              <a:t>Easy to disregard</a:t>
            </a:r>
          </a:p>
          <a:p>
            <a:pPr marL="171450" indent="-171450">
              <a:buFont typeface="Arial" pitchFamily="34" charset="0"/>
              <a:buChar char="•"/>
            </a:pPr>
            <a:r>
              <a:rPr lang="en-US" sz="1350" kern="0" dirty="0">
                <a:solidFill>
                  <a:schemeClr val="accent1"/>
                </a:solidFill>
                <a:latin typeface="Gill Sans MT"/>
                <a:cs typeface="Gill Sans MT"/>
              </a:rPr>
              <a:t>Many parents felt the school miscounted—but parents couldn’t verify because they weren’t tracking absences</a:t>
            </a:r>
          </a:p>
          <a:p>
            <a:pPr marL="171450" indent="-171450">
              <a:buFont typeface="Arial" pitchFamily="34" charset="0"/>
              <a:buChar char="•"/>
            </a:pPr>
            <a:r>
              <a:rPr lang="en-US" sz="1350" kern="0" dirty="0">
                <a:solidFill>
                  <a:schemeClr val="accent1"/>
                </a:solidFill>
                <a:latin typeface="Gill Sans MT"/>
                <a:cs typeface="Gill Sans MT"/>
              </a:rPr>
              <a:t>Many parents felt that the school didn’t understand them</a:t>
            </a:r>
          </a:p>
          <a:p>
            <a:pPr marL="171450" indent="-171450">
              <a:buFont typeface="Arial" pitchFamily="34" charset="0"/>
              <a:buChar char="•"/>
            </a:pPr>
            <a:endParaRPr lang="en-US" sz="1350" kern="0" dirty="0">
              <a:solidFill>
                <a:schemeClr val="accent1"/>
              </a:solidFill>
              <a:latin typeface="Gill Sans MT"/>
              <a:cs typeface="Gill Sans MT"/>
            </a:endParaRPr>
          </a:p>
          <a:p>
            <a:r>
              <a:rPr lang="en-US" sz="1350" b="1" kern="0" dirty="0">
                <a:solidFill>
                  <a:schemeClr val="accent1"/>
                </a:solidFill>
                <a:latin typeface="Gill Sans MT"/>
                <a:cs typeface="Gill Sans MT"/>
              </a:rPr>
              <a:t>Sending Work Home:</a:t>
            </a:r>
          </a:p>
          <a:p>
            <a:pPr marL="171450" indent="-171450">
              <a:buFont typeface="Arial" pitchFamily="34" charset="0"/>
              <a:buChar char="•"/>
            </a:pPr>
            <a:r>
              <a:rPr lang="en-US" sz="1350" kern="0" dirty="0">
                <a:solidFill>
                  <a:schemeClr val="accent1"/>
                </a:solidFill>
                <a:latin typeface="Gill Sans MT"/>
                <a:cs typeface="Gill Sans MT"/>
              </a:rPr>
              <a:t>Parents thought that completing a makeup packet caught their child up for the missed day’s work</a:t>
            </a:r>
          </a:p>
          <a:p>
            <a:pPr marL="171450" indent="-171450">
              <a:buFont typeface="Arial" pitchFamily="34" charset="0"/>
              <a:buChar char="•"/>
            </a:pPr>
            <a:endParaRPr lang="en-US" sz="1350" kern="0" dirty="0">
              <a:solidFill>
                <a:schemeClr val="accent1"/>
              </a:solidFill>
              <a:latin typeface="Gill Sans MT"/>
              <a:cs typeface="Gill Sans MT"/>
            </a:endParaRPr>
          </a:p>
          <a:p>
            <a:r>
              <a:rPr lang="en-US" sz="1350" b="1" kern="0" dirty="0">
                <a:solidFill>
                  <a:schemeClr val="accent1"/>
                </a:solidFill>
                <a:latin typeface="Gill Sans MT"/>
                <a:cs typeface="Gill Sans MT"/>
              </a:rPr>
              <a:t>Teachers Not Addressing Absenteeism:</a:t>
            </a:r>
            <a:endParaRPr lang="en-US" sz="1350" kern="0" dirty="0">
              <a:solidFill>
                <a:schemeClr val="accent1"/>
              </a:solidFill>
              <a:latin typeface="Gill Sans MT"/>
              <a:cs typeface="Gill Sans MT"/>
            </a:endParaRPr>
          </a:p>
          <a:p>
            <a:pPr marL="171450" indent="-171450">
              <a:buFont typeface="Arial" pitchFamily="34" charset="0"/>
              <a:buChar char="•"/>
            </a:pPr>
            <a:r>
              <a:rPr lang="en-US" sz="1350" kern="0" dirty="0">
                <a:solidFill>
                  <a:schemeClr val="accent1"/>
                </a:solidFill>
                <a:latin typeface="Gill Sans MT"/>
                <a:cs typeface="Gill Sans MT"/>
              </a:rPr>
              <a:t>Most parents reported that they regularly communicate with their children’s teacher, but never about absences</a:t>
            </a:r>
          </a:p>
          <a:p>
            <a:pPr algn="ctr"/>
            <a:endParaRPr lang="en-US" dirty="0"/>
          </a:p>
        </p:txBody>
      </p:sp>
    </p:spTree>
    <p:extLst>
      <p:ext uri="{BB962C8B-B14F-4D97-AF65-F5344CB8AC3E}">
        <p14:creationId xmlns:p14="http://schemas.microsoft.com/office/powerpoint/2010/main" val="107161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6026" y="707633"/>
            <a:ext cx="3420659" cy="1371600"/>
          </a:xfrm>
        </p:spPr>
        <p:txBody>
          <a:bodyPr/>
          <a:lstStyle/>
          <a:p>
            <a:r>
              <a:rPr lang="en-US" dirty="0"/>
              <a:t>Parent Video &amp; Discussion Guide</a:t>
            </a:r>
          </a:p>
        </p:txBody>
      </p:sp>
      <p:sp>
        <p:nvSpPr>
          <p:cNvPr id="7" name="Content Placeholder 1"/>
          <p:cNvSpPr>
            <a:spLocks noGrp="1"/>
          </p:cNvSpPr>
          <p:nvPr>
            <p:ph type="body" idx="2"/>
          </p:nvPr>
        </p:nvSpPr>
        <p:spPr>
          <a:xfrm>
            <a:off x="4841656" y="1230785"/>
            <a:ext cx="4302344" cy="5324816"/>
          </a:xfrm>
          <a:noFill/>
          <a:ln>
            <a:noFill/>
          </a:ln>
        </p:spPr>
        <p:txBody>
          <a:bodyPr/>
          <a:lstStyle/>
          <a:p>
            <a:pPr lvl="0" algn="ctr"/>
            <a:r>
              <a:rPr lang="en-US" sz="2250" b="1" dirty="0">
                <a:solidFill>
                  <a:schemeClr val="accent3"/>
                </a:solidFill>
                <a:latin typeface="Rockwell"/>
                <a:cs typeface="Rockwell"/>
              </a:rPr>
              <a:t>Bringing Attendance Home</a:t>
            </a:r>
          </a:p>
          <a:p>
            <a:pPr lvl="0" algn="ctr"/>
            <a:r>
              <a:rPr lang="en-US" sz="2250" b="1" dirty="0">
                <a:solidFill>
                  <a:srgbClr val="84B45E"/>
                </a:solidFill>
                <a:latin typeface="Rockwell"/>
                <a:cs typeface="Rockwell"/>
              </a:rPr>
              <a:t>Video </a:t>
            </a:r>
            <a:r>
              <a:rPr lang="en-US" sz="2250" b="1" i="1" dirty="0">
                <a:solidFill>
                  <a:srgbClr val="84B45E"/>
                </a:solidFill>
                <a:latin typeface="Rockwell"/>
                <a:cs typeface="Rockwell"/>
              </a:rPr>
              <a:t>(6 minutes)</a:t>
            </a:r>
            <a:r>
              <a:rPr lang="en-US" sz="2250" b="1" dirty="0">
                <a:solidFill>
                  <a:srgbClr val="84B45E"/>
                </a:solidFill>
                <a:latin typeface="Rockwell"/>
                <a:cs typeface="Rockwell"/>
              </a:rPr>
              <a:t> </a:t>
            </a:r>
            <a:br>
              <a:rPr lang="en-US" sz="2250" b="1" dirty="0">
                <a:solidFill>
                  <a:srgbClr val="84B45E"/>
                </a:solidFill>
                <a:latin typeface="Rockwell"/>
                <a:cs typeface="Rockwell"/>
              </a:rPr>
            </a:br>
            <a:endParaRPr lang="en-US" sz="2250" b="1" dirty="0">
              <a:solidFill>
                <a:srgbClr val="84B45E"/>
              </a:solidFill>
              <a:latin typeface="Rockwell"/>
              <a:cs typeface="Rockwell"/>
            </a:endParaRPr>
          </a:p>
          <a:p>
            <a:pPr marL="342900" lvl="0" indent="-342900">
              <a:buClr>
                <a:schemeClr val="accent3"/>
              </a:buClr>
              <a:buFont typeface="Wingdings" charset="2"/>
              <a:buChar char="ü"/>
            </a:pPr>
            <a:r>
              <a:rPr lang="en-US" dirty="0">
                <a:solidFill>
                  <a:srgbClr val="1B637A"/>
                </a:solidFill>
              </a:rPr>
              <a:t>Facilitated conversation</a:t>
            </a:r>
          </a:p>
          <a:p>
            <a:pPr marL="342900" lvl="1" indent="-342900">
              <a:buClr>
                <a:schemeClr val="accent3"/>
              </a:buClr>
              <a:buFont typeface="Wingdings" charset="2"/>
              <a:buChar char="ü"/>
            </a:pPr>
            <a:r>
              <a:rPr lang="en-US" dirty="0">
                <a:solidFill>
                  <a:srgbClr val="1B637A"/>
                </a:solidFill>
                <a:latin typeface="Gill Sans MT"/>
                <a:cs typeface="Gill Sans MT"/>
              </a:rPr>
              <a:t>The consequences of chronic absence</a:t>
            </a:r>
          </a:p>
          <a:p>
            <a:pPr marL="342900" lvl="1" indent="-342900">
              <a:buClr>
                <a:schemeClr val="accent3"/>
              </a:buClr>
              <a:buFont typeface="Wingdings" charset="2"/>
              <a:buChar char="ü"/>
            </a:pPr>
            <a:r>
              <a:rPr lang="en-US" dirty="0">
                <a:solidFill>
                  <a:srgbClr val="1B637A"/>
                </a:solidFill>
                <a:latin typeface="Gill Sans MT"/>
                <a:cs typeface="Gill Sans MT"/>
              </a:rPr>
              <a:t>How to improve absenteeism</a:t>
            </a:r>
          </a:p>
          <a:p>
            <a:pPr marL="342900" lvl="2" indent="-342900">
              <a:buClr>
                <a:schemeClr val="accent3"/>
              </a:buClr>
              <a:buFont typeface="Wingdings" charset="2"/>
              <a:buChar char="ü"/>
            </a:pPr>
            <a:r>
              <a:rPr lang="en-US" dirty="0">
                <a:solidFill>
                  <a:srgbClr val="1B637A"/>
                </a:solidFill>
                <a:latin typeface="Gill Sans MT"/>
                <a:cs typeface="Gill Sans MT"/>
              </a:rPr>
              <a:t>Family practice</a:t>
            </a:r>
          </a:p>
          <a:p>
            <a:pPr marL="342900" lvl="2" indent="-342900">
              <a:buClr>
                <a:schemeClr val="accent3"/>
              </a:buClr>
              <a:buFont typeface="Wingdings" charset="2"/>
              <a:buChar char="ü"/>
            </a:pPr>
            <a:r>
              <a:rPr lang="en-US" dirty="0">
                <a:solidFill>
                  <a:srgbClr val="1B637A"/>
                </a:solidFill>
                <a:latin typeface="Gill Sans MT"/>
                <a:cs typeface="Gill Sans MT"/>
              </a:rPr>
              <a:t>Increase social capital</a:t>
            </a:r>
          </a:p>
          <a:p>
            <a:pPr marL="342900" lvl="2" indent="-342900">
              <a:buClr>
                <a:schemeClr val="accent3"/>
              </a:buClr>
              <a:buFont typeface="Wingdings" charset="2"/>
              <a:buChar char="ü"/>
            </a:pPr>
            <a:r>
              <a:rPr lang="en-US" dirty="0">
                <a:solidFill>
                  <a:srgbClr val="1B637A"/>
                </a:solidFill>
                <a:latin typeface="Gill Sans MT"/>
                <a:cs typeface="Gill Sans MT"/>
              </a:rPr>
              <a:t>Identify how school can help</a:t>
            </a:r>
          </a:p>
          <a:p>
            <a:pPr marL="342900" lvl="2" indent="-342900">
              <a:buClr>
                <a:schemeClr val="accent3"/>
              </a:buClr>
              <a:buFont typeface="Wingdings" charset="2"/>
              <a:buChar char="ü"/>
            </a:pPr>
            <a:r>
              <a:rPr lang="en-US" dirty="0">
                <a:solidFill>
                  <a:srgbClr val="1B637A"/>
                </a:solidFill>
                <a:latin typeface="Gill Sans MT"/>
                <a:cs typeface="Gill Sans MT"/>
              </a:rPr>
              <a:t>Community services</a:t>
            </a:r>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49" y="2851761"/>
            <a:ext cx="4164335" cy="2705689"/>
          </a:xfrm>
          <a:prstGeom prst="rect">
            <a:avLst/>
          </a:prstGeom>
          <a:ln>
            <a:solidFill>
              <a:schemeClr val="tx1"/>
            </a:solidFill>
          </a:ln>
        </p:spPr>
      </p:pic>
      <p:sp>
        <p:nvSpPr>
          <p:cNvPr id="3" name="TextBox 2"/>
          <p:cNvSpPr txBox="1"/>
          <p:nvPr/>
        </p:nvSpPr>
        <p:spPr>
          <a:xfrm>
            <a:off x="1206838" y="6247824"/>
            <a:ext cx="6887402" cy="307777"/>
          </a:xfrm>
          <a:prstGeom prst="rect">
            <a:avLst/>
          </a:prstGeom>
          <a:noFill/>
        </p:spPr>
        <p:txBody>
          <a:bodyPr wrap="square" rtlCol="0">
            <a:spAutoFit/>
          </a:bodyPr>
          <a:lstStyle/>
          <a:p>
            <a:r>
              <a:rPr lang="en-US" dirty="0">
                <a:solidFill>
                  <a:srgbClr val="1B637A"/>
                </a:solidFill>
                <a:latin typeface="Gill Sans MT"/>
                <a:cs typeface="Gill Sans MT"/>
              </a:rPr>
              <a:t>http://www.attendanceworks.org/tools/for-parents/bringing-attendance-home-video</a:t>
            </a:r>
          </a:p>
        </p:txBody>
      </p:sp>
      <p:pic>
        <p:nvPicPr>
          <p:cNvPr id="9" name="Picture 8"/>
          <p:cNvPicPr>
            <a:picLocks/>
          </p:cNvPicPr>
          <p:nvPr/>
        </p:nvPicPr>
        <p:blipFill>
          <a:blip r:embed="rId3"/>
          <a:stretch>
            <a:fillRect/>
          </a:stretch>
        </p:blipFill>
        <p:spPr>
          <a:xfrm>
            <a:off x="218592" y="1024182"/>
            <a:ext cx="731520" cy="731520"/>
          </a:xfrm>
          <a:prstGeom prst="rect">
            <a:avLst/>
          </a:prstGeom>
        </p:spPr>
      </p:pic>
    </p:spTree>
    <p:extLst>
      <p:ext uri="{BB962C8B-B14F-4D97-AF65-F5344CB8AC3E}">
        <p14:creationId xmlns:p14="http://schemas.microsoft.com/office/powerpoint/2010/main" val="30667023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families make back-up plans</a:t>
            </a:r>
          </a:p>
        </p:txBody>
      </p:sp>
      <p:grpSp>
        <p:nvGrpSpPr>
          <p:cNvPr id="3" name="Shape 382"/>
          <p:cNvGrpSpPr/>
          <p:nvPr/>
        </p:nvGrpSpPr>
        <p:grpSpPr>
          <a:xfrm>
            <a:off x="188602" y="1052837"/>
            <a:ext cx="258332" cy="602297"/>
            <a:chOff x="3384375" y="2267500"/>
            <a:chExt cx="203375" cy="507825"/>
          </a:xfrm>
        </p:grpSpPr>
        <p:sp>
          <p:nvSpPr>
            <p:cNvPr id="4" name="Shape 38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38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 name="Shape 385"/>
          <p:cNvGrpSpPr/>
          <p:nvPr/>
        </p:nvGrpSpPr>
        <p:grpSpPr>
          <a:xfrm>
            <a:off x="470508" y="1196958"/>
            <a:ext cx="211937" cy="449209"/>
            <a:chOff x="4747025" y="2332025"/>
            <a:chExt cx="166850" cy="378750"/>
          </a:xfrm>
        </p:grpSpPr>
        <p:sp>
          <p:nvSpPr>
            <p:cNvPr id="7" name="Shape 386"/>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387"/>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9" name="Shape 388"/>
          <p:cNvGrpSpPr/>
          <p:nvPr/>
        </p:nvGrpSpPr>
        <p:grpSpPr>
          <a:xfrm>
            <a:off x="696359" y="1056286"/>
            <a:ext cx="219654" cy="596515"/>
            <a:chOff x="4071800" y="2269925"/>
            <a:chExt cx="172925" cy="502950"/>
          </a:xfrm>
        </p:grpSpPr>
        <p:sp>
          <p:nvSpPr>
            <p:cNvPr id="10" name="Shape 38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39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2" name="Picture 11" descr="Screen Shot 2016-03-28 at 10.09.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34" y="2370666"/>
            <a:ext cx="2678069" cy="3443231"/>
          </a:xfrm>
          <a:prstGeom prst="rect">
            <a:avLst/>
          </a:prstGeom>
        </p:spPr>
      </p:pic>
      <p:pic>
        <p:nvPicPr>
          <p:cNvPr id="13" name="Picture 12" descr="Screen Shot 2016-03-28 at 10.1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65" y="2370666"/>
            <a:ext cx="2679700" cy="3443231"/>
          </a:xfrm>
          <a:prstGeom prst="rect">
            <a:avLst/>
          </a:prstGeom>
        </p:spPr>
      </p:pic>
      <p:pic>
        <p:nvPicPr>
          <p:cNvPr id="14" name="Picture 13" descr="Screen Shot 2016-03-28 at 10.10.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272" y="2584554"/>
            <a:ext cx="2362091" cy="3020379"/>
          </a:xfrm>
          <a:prstGeom prst="rect">
            <a:avLst/>
          </a:prstGeom>
        </p:spPr>
      </p:pic>
    </p:spTree>
    <p:extLst>
      <p:ext uri="{BB962C8B-B14F-4D97-AF65-F5344CB8AC3E}">
        <p14:creationId xmlns:p14="http://schemas.microsoft.com/office/powerpoint/2010/main" val="3371209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2 Interventions</a:t>
            </a:r>
          </a:p>
        </p:txBody>
      </p:sp>
      <p:graphicFrame>
        <p:nvGraphicFramePr>
          <p:cNvPr id="9" name="Diagram 8"/>
          <p:cNvGraphicFramePr/>
          <p:nvPr>
            <p:extLst>
              <p:ext uri="{D42A27DB-BD31-4B8C-83A1-F6EECF244321}">
                <p14:modId xmlns:p14="http://schemas.microsoft.com/office/powerpoint/2010/main" val="1110730585"/>
              </p:ext>
            </p:extLst>
          </p:nvPr>
        </p:nvGraphicFramePr>
        <p:xfrm>
          <a:off x="382588" y="2222501"/>
          <a:ext cx="8545785" cy="441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Shape 658"/>
          <p:cNvGrpSpPr/>
          <p:nvPr/>
        </p:nvGrpSpPr>
        <p:grpSpPr>
          <a:xfrm>
            <a:off x="334746" y="1276951"/>
            <a:ext cx="384328" cy="368673"/>
            <a:chOff x="5233525" y="4954450"/>
            <a:chExt cx="538275" cy="516350"/>
          </a:xfrm>
        </p:grpSpPr>
        <p:sp>
          <p:nvSpPr>
            <p:cNvPr id="5"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318036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Identifying Priority Students for Tier 2 Supports</a:t>
            </a:r>
          </a:p>
        </p:txBody>
      </p:sp>
      <p:sp>
        <p:nvSpPr>
          <p:cNvPr id="2" name="Content Placeholder 1"/>
          <p:cNvSpPr>
            <a:spLocks noGrp="1"/>
          </p:cNvSpPr>
          <p:nvPr>
            <p:ph idx="4294967295"/>
          </p:nvPr>
        </p:nvSpPr>
        <p:spPr>
          <a:xfrm>
            <a:off x="916476" y="2320745"/>
            <a:ext cx="8081682" cy="4106459"/>
          </a:xfrm>
          <a:prstGeom prst="rect">
            <a:avLst/>
          </a:prstGeom>
        </p:spPr>
        <p:txBody>
          <a:bodyPr/>
          <a:lstStyle/>
          <a:p>
            <a:pPr>
              <a:spcAft>
                <a:spcPts val="600"/>
              </a:spcAft>
              <a:buFont typeface="Wingdings" charset="2"/>
              <a:buChar char="ü"/>
            </a:pPr>
            <a:r>
              <a:rPr lang="en-US" sz="2000" dirty="0">
                <a:solidFill>
                  <a:schemeClr val="accent5"/>
                </a:solidFill>
                <a:latin typeface="Gill Sans MT"/>
                <a:cs typeface="Gill Sans MT"/>
              </a:rPr>
              <a:t>Chronic absence (missed 10% or more of school) in the prior year, assuming data is available.</a:t>
            </a:r>
          </a:p>
          <a:p>
            <a:pPr>
              <a:spcAft>
                <a:spcPts val="600"/>
              </a:spcAft>
              <a:buFont typeface="Wingdings" charset="2"/>
              <a:buChar char="ü"/>
            </a:pPr>
            <a:r>
              <a:rPr lang="en-US" sz="2000" dirty="0">
                <a:solidFill>
                  <a:schemeClr val="accent5"/>
                </a:solidFill>
                <a:latin typeface="Gill Sans MT"/>
                <a:cs typeface="Gill Sans MT"/>
              </a:rPr>
              <a:t>And/or starting in the beginning of the school year, student has:</a:t>
            </a:r>
          </a:p>
        </p:txBody>
      </p:sp>
      <p:graphicFrame>
        <p:nvGraphicFramePr>
          <p:cNvPr id="8" name="Chart 7"/>
          <p:cNvGraphicFramePr/>
          <p:nvPr>
            <p:extLst>
              <p:ext uri="{D42A27DB-BD31-4B8C-83A1-F6EECF244321}">
                <p14:modId xmlns:p14="http://schemas.microsoft.com/office/powerpoint/2010/main" val="1299246734"/>
              </p:ext>
            </p:extLst>
          </p:nvPr>
        </p:nvGraphicFramePr>
        <p:xfrm>
          <a:off x="3496235" y="3690471"/>
          <a:ext cx="3462618" cy="258510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375647" y="4049058"/>
            <a:ext cx="1210235" cy="288541"/>
          </a:xfrm>
          <a:prstGeom prst="rect">
            <a:avLst/>
          </a:prstGeom>
          <a:noFill/>
        </p:spPr>
        <p:txBody>
          <a:bodyPr wrap="square" rtlCol="0">
            <a:spAutoFit/>
          </a:bodyPr>
          <a:lstStyle/>
          <a:p>
            <a:pPr algn="r"/>
            <a:r>
              <a:rPr lang="en-US" sz="1275" dirty="0">
                <a:solidFill>
                  <a:srgbClr val="1B637A"/>
                </a:solidFill>
                <a:latin typeface="Gill Sans MT"/>
                <a:cs typeface="Gill Sans MT"/>
              </a:rPr>
              <a:t>In first 2 weeks</a:t>
            </a:r>
          </a:p>
        </p:txBody>
      </p:sp>
      <p:sp>
        <p:nvSpPr>
          <p:cNvPr id="10" name="TextBox 9"/>
          <p:cNvSpPr txBox="1"/>
          <p:nvPr/>
        </p:nvSpPr>
        <p:spPr>
          <a:xfrm>
            <a:off x="1312580" y="4814046"/>
            <a:ext cx="2273303" cy="288541"/>
          </a:xfrm>
          <a:prstGeom prst="rect">
            <a:avLst/>
          </a:prstGeom>
          <a:noFill/>
        </p:spPr>
        <p:txBody>
          <a:bodyPr wrap="square" rtlCol="0">
            <a:spAutoFit/>
          </a:bodyPr>
          <a:lstStyle/>
          <a:p>
            <a:pPr algn="r"/>
            <a:r>
              <a:rPr lang="en-US" sz="1275" dirty="0">
                <a:solidFill>
                  <a:srgbClr val="1B637A"/>
                </a:solidFill>
                <a:latin typeface="Gill Sans MT"/>
                <a:cs typeface="Gill Sans MT"/>
              </a:rPr>
              <a:t>In first month (4 weeks)</a:t>
            </a:r>
          </a:p>
        </p:txBody>
      </p:sp>
      <p:sp>
        <p:nvSpPr>
          <p:cNvPr id="11" name="TextBox 10"/>
          <p:cNvSpPr txBox="1"/>
          <p:nvPr/>
        </p:nvSpPr>
        <p:spPr>
          <a:xfrm>
            <a:off x="1458423" y="5526024"/>
            <a:ext cx="2105049" cy="288541"/>
          </a:xfrm>
          <a:prstGeom prst="rect">
            <a:avLst/>
          </a:prstGeom>
          <a:noFill/>
        </p:spPr>
        <p:txBody>
          <a:bodyPr wrap="square" rtlCol="0">
            <a:spAutoFit/>
          </a:bodyPr>
          <a:lstStyle/>
          <a:p>
            <a:pPr algn="r"/>
            <a:r>
              <a:rPr lang="en-US" sz="1275" dirty="0">
                <a:solidFill>
                  <a:srgbClr val="1B637A"/>
                </a:solidFill>
                <a:latin typeface="Gill Sans MT"/>
                <a:cs typeface="Gill Sans MT"/>
              </a:rPr>
              <a:t>In first 2 months (8 weeks)</a:t>
            </a:r>
          </a:p>
        </p:txBody>
      </p:sp>
      <p:sp>
        <p:nvSpPr>
          <p:cNvPr id="12" name="TextBox 11"/>
          <p:cNvSpPr txBox="1"/>
          <p:nvPr/>
        </p:nvSpPr>
        <p:spPr>
          <a:xfrm>
            <a:off x="3776384" y="4078941"/>
            <a:ext cx="1277471" cy="276999"/>
          </a:xfrm>
          <a:prstGeom prst="rect">
            <a:avLst/>
          </a:prstGeom>
          <a:noFill/>
        </p:spPr>
        <p:txBody>
          <a:bodyPr wrap="square" rtlCol="0">
            <a:spAutoFit/>
          </a:bodyPr>
          <a:lstStyle/>
          <a:p>
            <a:pPr algn="ctr"/>
            <a:r>
              <a:rPr lang="en-US" sz="1200" dirty="0">
                <a:solidFill>
                  <a:prstClr val="white"/>
                </a:solidFill>
                <a:latin typeface="Rockwell"/>
                <a:cs typeface="Rockwell"/>
              </a:rPr>
              <a:t>2 absences</a:t>
            </a:r>
          </a:p>
        </p:txBody>
      </p:sp>
      <p:sp>
        <p:nvSpPr>
          <p:cNvPr id="13" name="TextBox 12"/>
          <p:cNvSpPr txBox="1"/>
          <p:nvPr/>
        </p:nvSpPr>
        <p:spPr>
          <a:xfrm>
            <a:off x="4190996" y="4814046"/>
            <a:ext cx="1277471" cy="276999"/>
          </a:xfrm>
          <a:prstGeom prst="rect">
            <a:avLst/>
          </a:prstGeom>
          <a:noFill/>
        </p:spPr>
        <p:txBody>
          <a:bodyPr wrap="square" rtlCol="0">
            <a:spAutoFit/>
          </a:bodyPr>
          <a:lstStyle/>
          <a:p>
            <a:pPr algn="ctr"/>
            <a:r>
              <a:rPr lang="en-US" sz="1200" dirty="0">
                <a:solidFill>
                  <a:prstClr val="white"/>
                </a:solidFill>
                <a:latin typeface="Rockwell"/>
                <a:cs typeface="Rockwell"/>
              </a:rPr>
              <a:t>2-3 absences</a:t>
            </a:r>
          </a:p>
        </p:txBody>
      </p:sp>
      <p:sp>
        <p:nvSpPr>
          <p:cNvPr id="14" name="TextBox 13"/>
          <p:cNvSpPr txBox="1"/>
          <p:nvPr/>
        </p:nvSpPr>
        <p:spPr>
          <a:xfrm>
            <a:off x="4605617" y="5526023"/>
            <a:ext cx="1277471" cy="276999"/>
          </a:xfrm>
          <a:prstGeom prst="rect">
            <a:avLst/>
          </a:prstGeom>
          <a:noFill/>
        </p:spPr>
        <p:txBody>
          <a:bodyPr wrap="square" rtlCol="0">
            <a:spAutoFit/>
          </a:bodyPr>
          <a:lstStyle/>
          <a:p>
            <a:pPr algn="ctr"/>
            <a:r>
              <a:rPr lang="en-US" sz="1200" dirty="0">
                <a:solidFill>
                  <a:prstClr val="white"/>
                </a:solidFill>
                <a:latin typeface="Rockwell"/>
                <a:cs typeface="Rockwell"/>
              </a:rPr>
              <a:t>4 absences</a:t>
            </a:r>
          </a:p>
        </p:txBody>
      </p:sp>
      <p:sp>
        <p:nvSpPr>
          <p:cNvPr id="15" name="Left Arrow Callout 14"/>
          <p:cNvSpPr/>
          <p:nvPr/>
        </p:nvSpPr>
        <p:spPr>
          <a:xfrm>
            <a:off x="6879855" y="5257241"/>
            <a:ext cx="1323768" cy="874340"/>
          </a:xfrm>
          <a:prstGeom prst="leftArrowCallout">
            <a:avLst>
              <a:gd name="adj1" fmla="val 25000"/>
              <a:gd name="adj2" fmla="val 25000"/>
              <a:gd name="adj3" fmla="val 41285"/>
              <a:gd name="adj4" fmla="val 71743"/>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50" b="1" dirty="0">
                <a:solidFill>
                  <a:prstClr val="white"/>
                </a:solidFill>
                <a:latin typeface="Gill Sans MT"/>
                <a:cs typeface="Gill Sans MT"/>
              </a:rPr>
              <a:t>Missing 10% any time after</a:t>
            </a:r>
          </a:p>
        </p:txBody>
      </p:sp>
      <p:grpSp>
        <p:nvGrpSpPr>
          <p:cNvPr id="17" name="Shape 448"/>
          <p:cNvGrpSpPr/>
          <p:nvPr/>
        </p:nvGrpSpPr>
        <p:grpSpPr>
          <a:xfrm>
            <a:off x="449700" y="1255423"/>
            <a:ext cx="313910" cy="227819"/>
            <a:chOff x="3932350" y="3714775"/>
            <a:chExt cx="439650" cy="319075"/>
          </a:xfrm>
        </p:grpSpPr>
        <p:sp>
          <p:nvSpPr>
            <p:cNvPr id="18" name="Shape 449"/>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450"/>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451"/>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452"/>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453"/>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898464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month of school predicts chronic absence</a:t>
            </a:r>
          </a:p>
        </p:txBody>
      </p:sp>
      <p:graphicFrame>
        <p:nvGraphicFramePr>
          <p:cNvPr id="3" name="Chart 2"/>
          <p:cNvGraphicFramePr>
            <a:graphicFrameLocks/>
          </p:cNvGraphicFramePr>
          <p:nvPr>
            <p:extLst>
              <p:ext uri="{D42A27DB-BD31-4B8C-83A1-F6EECF244321}">
                <p14:modId xmlns:p14="http://schemas.microsoft.com/office/powerpoint/2010/main" val="2096394766"/>
              </p:ext>
            </p:extLst>
          </p:nvPr>
        </p:nvGraphicFramePr>
        <p:xfrm>
          <a:off x="793247" y="2652888"/>
          <a:ext cx="6713863" cy="40300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741333" y="606780"/>
            <a:ext cx="4162778" cy="19082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kern="0" dirty="0">
                <a:solidFill>
                  <a:srgbClr val="1B637A"/>
                </a:solidFill>
                <a:latin typeface="Gill Sans MT"/>
                <a:cs typeface="Gill Sans MT"/>
              </a:rPr>
              <a:t>Baltimore students who missed 2-4 days of school in September were </a:t>
            </a:r>
            <a:r>
              <a:rPr lang="en-US" b="1" kern="0" dirty="0">
                <a:solidFill>
                  <a:schemeClr val="accent3"/>
                </a:solidFill>
                <a:latin typeface="Gill Sans MT"/>
                <a:cs typeface="Gill Sans MT"/>
              </a:rPr>
              <a:t>5 times </a:t>
            </a:r>
            <a:r>
              <a:rPr lang="en-US" b="1" kern="0" dirty="0">
                <a:solidFill>
                  <a:srgbClr val="1B637A"/>
                </a:solidFill>
                <a:latin typeface="Gill Sans MT"/>
                <a:cs typeface="Gill Sans MT"/>
              </a:rPr>
              <a:t>as likely to be chronically absent.</a:t>
            </a:r>
          </a:p>
          <a:p>
            <a:pPr marL="285750" indent="-285750">
              <a:spcAft>
                <a:spcPts val="1200"/>
              </a:spcAft>
              <a:buFont typeface="Arial" panose="020B0604020202020204" pitchFamily="34" charset="0"/>
              <a:buChar char="•"/>
            </a:pPr>
            <a:r>
              <a:rPr lang="en-US" b="1" kern="0" dirty="0">
                <a:solidFill>
                  <a:srgbClr val="1B637A"/>
                </a:solidFill>
                <a:latin typeface="Gill Sans MT"/>
                <a:cs typeface="Gill Sans MT"/>
              </a:rPr>
              <a:t>Students who missed 5 or more days of school in September were </a:t>
            </a:r>
            <a:r>
              <a:rPr lang="en-US" b="1" kern="0" dirty="0">
                <a:solidFill>
                  <a:srgbClr val="84B45E"/>
                </a:solidFill>
                <a:latin typeface="Gill Sans MT"/>
                <a:cs typeface="Gill Sans MT"/>
              </a:rPr>
              <a:t>16 times </a:t>
            </a:r>
            <a:r>
              <a:rPr lang="en-US" b="1" kern="0" dirty="0">
                <a:solidFill>
                  <a:srgbClr val="1B637A"/>
                </a:solidFill>
                <a:latin typeface="Gill Sans MT"/>
                <a:cs typeface="Gill Sans MT"/>
              </a:rPr>
              <a:t>as likely to be chronically absent.</a:t>
            </a:r>
          </a:p>
          <a:p>
            <a:endParaRPr lang="en-US" dirty="0">
              <a:solidFill>
                <a:srgbClr val="1B637A"/>
              </a:solidFill>
              <a:latin typeface="Gill Sans MT"/>
              <a:cs typeface="Gill Sans MT"/>
            </a:endParaRPr>
          </a:p>
        </p:txBody>
      </p:sp>
      <p:grpSp>
        <p:nvGrpSpPr>
          <p:cNvPr id="5" name="Shape 448"/>
          <p:cNvGrpSpPr/>
          <p:nvPr/>
        </p:nvGrpSpPr>
        <p:grpSpPr>
          <a:xfrm>
            <a:off x="453727" y="1306223"/>
            <a:ext cx="313910" cy="227819"/>
            <a:chOff x="3932350" y="3714775"/>
            <a:chExt cx="439650" cy="319075"/>
          </a:xfrm>
        </p:grpSpPr>
        <p:sp>
          <p:nvSpPr>
            <p:cNvPr id="6" name="Shape 449"/>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50"/>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451"/>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452"/>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453"/>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697667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Tier 2 Interventions</a:t>
            </a:r>
          </a:p>
        </p:txBody>
      </p:sp>
      <p:graphicFrame>
        <p:nvGraphicFramePr>
          <p:cNvPr id="3" name="Diagram 2"/>
          <p:cNvGraphicFramePr/>
          <p:nvPr>
            <p:extLst>
              <p:ext uri="{D42A27DB-BD31-4B8C-83A1-F6EECF244321}">
                <p14:modId xmlns:p14="http://schemas.microsoft.com/office/powerpoint/2010/main" val="2142666450"/>
              </p:ext>
            </p:extLst>
          </p:nvPr>
        </p:nvGraphicFramePr>
        <p:xfrm>
          <a:off x="999065" y="2311400"/>
          <a:ext cx="77046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Shape 658"/>
          <p:cNvGrpSpPr/>
          <p:nvPr/>
        </p:nvGrpSpPr>
        <p:grpSpPr>
          <a:xfrm>
            <a:off x="345805" y="1192285"/>
            <a:ext cx="384328" cy="368673"/>
            <a:chOff x="5233525" y="4954450"/>
            <a:chExt cx="538275" cy="516350"/>
          </a:xfrm>
        </p:grpSpPr>
        <p:sp>
          <p:nvSpPr>
            <p:cNvPr id="5"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695983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112"/>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What is Chronic Absence?</a:t>
            </a:r>
          </a:p>
        </p:txBody>
      </p:sp>
      <p:sp>
        <p:nvSpPr>
          <p:cNvPr id="11266" name="Shape 114"/>
          <p:cNvSpPr>
            <a:spLocks noChangeArrowheads="1"/>
          </p:cNvSpPr>
          <p:nvPr/>
        </p:nvSpPr>
        <p:spPr bwMode="auto">
          <a:xfrm>
            <a:off x="2444751" y="3111928"/>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dirty="0" smtClean="0">
                <a:solidFill>
                  <a:srgbClr val="18637B"/>
                </a:solidFill>
                <a:latin typeface="Rockwell" charset="0"/>
                <a:ea typeface="Nixie One" charset="0"/>
                <a:sym typeface="Nixie One" charset="0"/>
              </a:rPr>
              <a:t>Unexcused absences</a:t>
            </a:r>
            <a:endParaRPr lang="en-US" sz="1100" b="1" dirty="0">
              <a:solidFill>
                <a:srgbClr val="18637B"/>
              </a:solidFill>
              <a:latin typeface="Rockwell" charset="0"/>
              <a:ea typeface="Nixie One" charset="0"/>
              <a:sym typeface="Nixie One" charset="0"/>
            </a:endParaRPr>
          </a:p>
        </p:txBody>
      </p:sp>
      <p:sp>
        <p:nvSpPr>
          <p:cNvPr id="116" name="Shape 116"/>
          <p:cNvSpPr/>
          <p:nvPr/>
        </p:nvSpPr>
        <p:spPr>
          <a:xfrm>
            <a:off x="6740525" y="2681695"/>
            <a:ext cx="2260600" cy="2275752"/>
          </a:xfrm>
          <a:prstGeom prst="ellipse">
            <a:avLst/>
          </a:prstGeom>
          <a:solidFill>
            <a:schemeClr val="bg2">
              <a:alpha val="20380"/>
            </a:schemeClr>
          </a:solidFill>
          <a:ln>
            <a:noFill/>
          </a:ln>
        </p:spPr>
        <p:txBody>
          <a:bodyPr lIns="91425" tIns="91425" rIns="91425" bIns="91425" anchor="ctr"/>
          <a:lstStyle/>
          <a:p>
            <a:pPr algn="ctr" fontAlgn="auto">
              <a:spcBef>
                <a:spcPts val="0"/>
              </a:spcBef>
              <a:spcAft>
                <a:spcPts val="0"/>
              </a:spcAft>
              <a:defRPr/>
            </a:pPr>
            <a:r>
              <a:rPr lang="en" sz="1800" b="1" kern="0" dirty="0">
                <a:solidFill>
                  <a:schemeClr val="tx2"/>
                </a:solidFill>
                <a:latin typeface="Rockwell"/>
                <a:ea typeface="Nixie One"/>
                <a:cs typeface="Rockwell"/>
                <a:sym typeface="Nixie One"/>
              </a:rPr>
              <a:t>Chronic</a:t>
            </a:r>
          </a:p>
          <a:p>
            <a:pPr algn="ctr" fontAlgn="auto">
              <a:spcBef>
                <a:spcPts val="0"/>
              </a:spcBef>
              <a:spcAft>
                <a:spcPts val="0"/>
              </a:spcAft>
              <a:defRPr/>
            </a:pPr>
            <a:r>
              <a:rPr lang="en" sz="1800" b="1" kern="0" dirty="0">
                <a:solidFill>
                  <a:schemeClr val="tx2"/>
                </a:solidFill>
                <a:latin typeface="Rockwell"/>
                <a:ea typeface="Nixie One"/>
                <a:cs typeface="Rockwell"/>
                <a:sym typeface="Nixie One"/>
              </a:rPr>
              <a:t>Absence</a:t>
            </a:r>
          </a:p>
        </p:txBody>
      </p:sp>
      <p:sp>
        <p:nvSpPr>
          <p:cNvPr id="11268" name="Shape 117"/>
          <p:cNvSpPr>
            <a:spLocks noChangeArrowheads="1"/>
          </p:cNvSpPr>
          <p:nvPr/>
        </p:nvSpPr>
        <p:spPr bwMode="auto">
          <a:xfrm>
            <a:off x="6221414" y="3688214"/>
            <a:ext cx="434975" cy="368300"/>
          </a:xfrm>
          <a:prstGeom prst="rightArrow">
            <a:avLst>
              <a:gd name="adj1" fmla="val 50000"/>
              <a:gd name="adj2" fmla="val 49990"/>
            </a:avLst>
          </a:prstGeom>
          <a:solidFill>
            <a:srgbClr val="18637B"/>
          </a:solidFill>
          <a:ln w="9525">
            <a:solidFill>
              <a:srgbClr val="4BAA42"/>
            </a:solidFill>
            <a:round/>
            <a:headEnd/>
            <a:tailEnd/>
          </a:ln>
        </p:spPr>
        <p:txBody>
          <a:bodyPr lIns="91425" tIns="91425" rIns="91425" bIns="91425" anchor="ctr"/>
          <a:lstStyle/>
          <a:p>
            <a:endParaRPr lang="en-US"/>
          </a:p>
        </p:txBody>
      </p:sp>
      <p:sp>
        <p:nvSpPr>
          <p:cNvPr id="118" name="Shape 118"/>
          <p:cNvSpPr txBox="1"/>
          <p:nvPr/>
        </p:nvSpPr>
        <p:spPr>
          <a:xfrm>
            <a:off x="747062" y="5533798"/>
            <a:ext cx="7726362" cy="806449"/>
          </a:xfrm>
          <a:prstGeom prst="rect">
            <a:avLst/>
          </a:prstGeom>
          <a:noFill/>
          <a:ln>
            <a:noFill/>
          </a:ln>
        </p:spPr>
        <p:txBody>
          <a:bodyPr lIns="91425" tIns="91425" rIns="91425" bIns="91425"/>
          <a:lstStyle/>
          <a:p>
            <a:pPr fontAlgn="auto">
              <a:lnSpc>
                <a:spcPct val="115000"/>
              </a:lnSpc>
              <a:spcBef>
                <a:spcPts val="0"/>
              </a:spcBef>
              <a:spcAft>
                <a:spcPts val="0"/>
              </a:spcAft>
              <a:buClr>
                <a:schemeClr val="dk1"/>
              </a:buClr>
              <a:buSzPct val="91666"/>
              <a:buFont typeface="Arial"/>
              <a:buNone/>
              <a:defRPr/>
            </a:pPr>
            <a:r>
              <a:rPr lang="en" sz="1600" kern="0" dirty="0">
                <a:solidFill>
                  <a:schemeClr val="accent1"/>
                </a:solidFill>
                <a:latin typeface="Rockwell"/>
                <a:ea typeface="Roboto Slab"/>
                <a:cs typeface="Rockwell"/>
                <a:sym typeface="Roboto Slab"/>
              </a:rPr>
              <a:t>Chronic absence is different from </a:t>
            </a:r>
            <a:r>
              <a:rPr lang="en" sz="1600" b="1" kern="0" dirty="0">
                <a:solidFill>
                  <a:schemeClr val="accent4"/>
                </a:solidFill>
                <a:latin typeface="Rockwell"/>
                <a:ea typeface="Roboto Slab"/>
                <a:cs typeface="Rockwell"/>
                <a:sym typeface="Roboto Slab"/>
              </a:rPr>
              <a:t>truancy</a:t>
            </a:r>
            <a:r>
              <a:rPr lang="en" sz="1600" kern="0" dirty="0">
                <a:solidFill>
                  <a:schemeClr val="accent1"/>
                </a:solidFill>
                <a:latin typeface="Rockwell"/>
                <a:ea typeface="Roboto Slab"/>
                <a:cs typeface="Rockwell"/>
                <a:sym typeface="Roboto Slab"/>
              </a:rPr>
              <a:t> (unexcused absences only) or </a:t>
            </a:r>
            <a:r>
              <a:rPr lang="en" sz="1600" b="1" kern="0" dirty="0">
                <a:solidFill>
                  <a:srgbClr val="378145"/>
                </a:solidFill>
                <a:latin typeface="Rockwell"/>
                <a:ea typeface="Roboto Slab"/>
                <a:cs typeface="Rockwell"/>
                <a:sym typeface="Roboto Slab"/>
              </a:rPr>
              <a:t>average daily attendance</a:t>
            </a:r>
            <a:r>
              <a:rPr lang="en" sz="1600" kern="0" dirty="0">
                <a:solidFill>
                  <a:schemeClr val="accent1"/>
                </a:solidFill>
                <a:latin typeface="Rockwell"/>
                <a:ea typeface="Roboto Slab"/>
                <a:cs typeface="Rockwell"/>
                <a:sym typeface="Roboto Slab"/>
              </a:rPr>
              <a:t> (how many students show up to school each day).</a:t>
            </a:r>
          </a:p>
          <a:p>
            <a:pPr fontAlgn="auto">
              <a:spcBef>
                <a:spcPts val="0"/>
              </a:spcBef>
              <a:spcAft>
                <a:spcPts val="0"/>
              </a:spcAft>
              <a:defRPr/>
            </a:pPr>
            <a:endParaRPr sz="1600" kern="0" dirty="0">
              <a:latin typeface="Arial"/>
              <a:ea typeface="Arial"/>
              <a:cs typeface="Arial"/>
              <a:sym typeface="Arial"/>
            </a:endParaRPr>
          </a:p>
        </p:txBody>
      </p:sp>
      <p:sp>
        <p:nvSpPr>
          <p:cNvPr id="11270" name="Shape 119"/>
          <p:cNvSpPr txBox="1">
            <a:spLocks noChangeArrowheads="1"/>
          </p:cNvSpPr>
          <p:nvPr/>
        </p:nvSpPr>
        <p:spPr bwMode="auto">
          <a:xfrm>
            <a:off x="5091114" y="662518"/>
            <a:ext cx="3705225" cy="141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115000"/>
              </a:lnSpc>
              <a:buClr>
                <a:srgbClr val="40404F"/>
              </a:buClr>
              <a:buSzPct val="92000"/>
              <a:buFont typeface="Arial" charset="0"/>
              <a:buNone/>
            </a:pPr>
            <a:r>
              <a:rPr lang="en-US" dirty="0">
                <a:solidFill>
                  <a:srgbClr val="144056"/>
                </a:solidFill>
                <a:latin typeface="Rockwell" charset="0"/>
                <a:ea typeface="Roboto Slab" charset="0"/>
                <a:sym typeface="Roboto Slab" charset="0"/>
              </a:rPr>
              <a:t>Chronic absence is missing so much school for any reason that a student is academically at risk. Attendance Works recommends defining it as </a:t>
            </a:r>
            <a:r>
              <a:rPr lang="en-US" b="1" dirty="0">
                <a:solidFill>
                  <a:schemeClr val="bg2"/>
                </a:solidFill>
                <a:latin typeface="Rockwell" charset="0"/>
                <a:ea typeface="Roboto Slab" charset="0"/>
                <a:sym typeface="Roboto Slab" charset="0"/>
              </a:rPr>
              <a:t>missing 10% or more of school for any reason.</a:t>
            </a:r>
          </a:p>
          <a:p>
            <a:pPr eaLnBrk="1" hangingPunct="1"/>
            <a:endParaRPr lang="en-US" dirty="0"/>
          </a:p>
        </p:txBody>
      </p:sp>
      <p:sp>
        <p:nvSpPr>
          <p:cNvPr id="11271" name="Shape 114"/>
          <p:cNvSpPr>
            <a:spLocks noChangeArrowheads="1"/>
          </p:cNvSpPr>
          <p:nvPr/>
        </p:nvSpPr>
        <p:spPr bwMode="auto">
          <a:xfrm>
            <a:off x="401639" y="3111929"/>
            <a:ext cx="1501775" cy="1504276"/>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200" b="1" dirty="0">
                <a:solidFill>
                  <a:srgbClr val="18637B"/>
                </a:solidFill>
                <a:latin typeface="Rockwell" charset="0"/>
                <a:ea typeface="Nixie One" charset="0"/>
                <a:sym typeface="Nixie One" charset="0"/>
              </a:rPr>
              <a:t>Excused</a:t>
            </a:r>
            <a:br>
              <a:rPr lang="en-US" sz="1200" b="1" dirty="0">
                <a:solidFill>
                  <a:srgbClr val="18637B"/>
                </a:solidFill>
                <a:latin typeface="Rockwell" charset="0"/>
                <a:ea typeface="Nixie One" charset="0"/>
                <a:sym typeface="Nixie One" charset="0"/>
              </a:rPr>
            </a:br>
            <a:r>
              <a:rPr lang="en-US" sz="1200" b="1" dirty="0">
                <a:solidFill>
                  <a:srgbClr val="18637B"/>
                </a:solidFill>
                <a:latin typeface="Rockwell" charset="0"/>
                <a:ea typeface="Nixie One" charset="0"/>
                <a:sym typeface="Nixie One" charset="0"/>
              </a:rPr>
              <a:t>absences</a:t>
            </a:r>
          </a:p>
        </p:txBody>
      </p:sp>
      <p:sp>
        <p:nvSpPr>
          <p:cNvPr id="4" name="Plus 3"/>
          <p:cNvSpPr/>
          <p:nvPr/>
        </p:nvSpPr>
        <p:spPr>
          <a:xfrm>
            <a:off x="2057401"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sp>
        <p:nvSpPr>
          <p:cNvPr id="32" name="Plus 31"/>
          <p:cNvSpPr/>
          <p:nvPr/>
        </p:nvSpPr>
        <p:spPr>
          <a:xfrm>
            <a:off x="4071939" y="3769015"/>
            <a:ext cx="250825" cy="332317"/>
          </a:xfrm>
          <a:prstGeom prst="mathPlus">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kern="0">
              <a:sym typeface="Arial"/>
            </a:endParaRPr>
          </a:p>
        </p:txBody>
      </p:sp>
      <p:pic>
        <p:nvPicPr>
          <p:cNvPr id="11275" name="Picture 4" descr="student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497" y="916429"/>
            <a:ext cx="887412" cy="9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hape 114"/>
          <p:cNvSpPr>
            <a:spLocks noChangeArrowheads="1"/>
          </p:cNvSpPr>
          <p:nvPr/>
        </p:nvSpPr>
        <p:spPr bwMode="auto">
          <a:xfrm>
            <a:off x="4500563" y="3111929"/>
            <a:ext cx="1500187" cy="1504277"/>
          </a:xfrm>
          <a:prstGeom prst="ellipse">
            <a:avLst/>
          </a:prstGeom>
          <a:noFill/>
          <a:ln w="76200">
            <a:solidFill>
              <a:srgbClr val="18637B"/>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lstStyle/>
          <a:p>
            <a:pPr algn="ctr"/>
            <a:r>
              <a:rPr lang="en-US" sz="1100" b="1">
                <a:solidFill>
                  <a:srgbClr val="18637B"/>
                </a:solidFill>
                <a:latin typeface="Rockwell" charset="0"/>
                <a:ea typeface="Nixie One" charset="0"/>
                <a:sym typeface="Nixie One" charset="0"/>
              </a:rPr>
              <a:t>Suspensions</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3 Interventions</a:t>
            </a:r>
          </a:p>
        </p:txBody>
      </p:sp>
      <p:graphicFrame>
        <p:nvGraphicFramePr>
          <p:cNvPr id="9" name="Diagram 8"/>
          <p:cNvGraphicFramePr/>
          <p:nvPr>
            <p:extLst>
              <p:ext uri="{D42A27DB-BD31-4B8C-83A1-F6EECF244321}">
                <p14:modId xmlns:p14="http://schemas.microsoft.com/office/powerpoint/2010/main" val="181110776"/>
              </p:ext>
            </p:extLst>
          </p:nvPr>
        </p:nvGraphicFramePr>
        <p:xfrm>
          <a:off x="382588" y="2222501"/>
          <a:ext cx="8545785" cy="441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hape 482"/>
          <p:cNvSpPr/>
          <p:nvPr/>
        </p:nvSpPr>
        <p:spPr>
          <a:xfrm>
            <a:off x="314855" y="1125462"/>
            <a:ext cx="494785" cy="432407"/>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675141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help families in Tier 3?</a:t>
            </a:r>
          </a:p>
        </p:txBody>
      </p:sp>
      <p:sp>
        <p:nvSpPr>
          <p:cNvPr id="3" name="Text Placeholder 2"/>
          <p:cNvSpPr>
            <a:spLocks noGrp="1"/>
          </p:cNvSpPr>
          <p:nvPr>
            <p:ph type="body" idx="1"/>
          </p:nvPr>
        </p:nvSpPr>
        <p:spPr>
          <a:xfrm>
            <a:off x="1146025" y="2409801"/>
            <a:ext cx="7540800" cy="4211599"/>
          </a:xfrm>
        </p:spPr>
        <p:txBody>
          <a:bodyPr/>
          <a:lstStyle/>
          <a:p>
            <a:pPr marL="457200" indent="-457200">
              <a:buFont typeface="Wingdings" charset="2"/>
              <a:buChar char="ü"/>
            </a:pPr>
            <a:r>
              <a:rPr lang="en-US" dirty="0">
                <a:solidFill>
                  <a:schemeClr val="accent1"/>
                </a:solidFill>
              </a:rPr>
              <a:t>Community schools</a:t>
            </a:r>
          </a:p>
          <a:p>
            <a:pPr marL="457200" indent="-457200">
              <a:buFont typeface="Wingdings" charset="2"/>
              <a:buChar char="ü"/>
            </a:pPr>
            <a:r>
              <a:rPr lang="en-US" dirty="0">
                <a:solidFill>
                  <a:schemeClr val="accent1"/>
                </a:solidFill>
              </a:rPr>
              <a:t>Head Start family liaisons</a:t>
            </a:r>
          </a:p>
          <a:p>
            <a:pPr marL="457200" indent="-457200">
              <a:buFont typeface="Wingdings" charset="2"/>
              <a:buChar char="ü"/>
            </a:pPr>
            <a:r>
              <a:rPr lang="en-US" dirty="0">
                <a:solidFill>
                  <a:schemeClr val="accent1"/>
                </a:solidFill>
              </a:rPr>
              <a:t>School integrated service teams</a:t>
            </a:r>
          </a:p>
          <a:p>
            <a:pPr marL="457200" indent="-457200">
              <a:buFont typeface="Wingdings" charset="2"/>
              <a:buChar char="ü"/>
            </a:pPr>
            <a:r>
              <a:rPr lang="en-US" dirty="0">
                <a:solidFill>
                  <a:schemeClr val="accent1"/>
                </a:solidFill>
              </a:rPr>
              <a:t>Family resource centers</a:t>
            </a:r>
          </a:p>
          <a:p>
            <a:pPr marL="457200" indent="-457200">
              <a:buFont typeface="Wingdings" charset="2"/>
              <a:buChar char="ü"/>
            </a:pPr>
            <a:r>
              <a:rPr lang="en-US" dirty="0">
                <a:solidFill>
                  <a:schemeClr val="accent1"/>
                </a:solidFill>
              </a:rPr>
              <a:t>McKinney Vento </a:t>
            </a:r>
            <a:r>
              <a:rPr lang="en-US" dirty="0" smtClean="0">
                <a:solidFill>
                  <a:schemeClr val="accent1"/>
                </a:solidFill>
              </a:rPr>
              <a:t>representatives</a:t>
            </a:r>
          </a:p>
          <a:p>
            <a:pPr marL="457200" indent="-457200">
              <a:buFont typeface="Wingdings" charset="2"/>
              <a:buChar char="ü"/>
            </a:pPr>
            <a:r>
              <a:rPr lang="en-US" dirty="0" smtClean="0">
                <a:solidFill>
                  <a:schemeClr val="accent1"/>
                </a:solidFill>
              </a:rPr>
              <a:t>Public agencies</a:t>
            </a:r>
            <a:endParaRPr lang="en-US" dirty="0">
              <a:solidFill>
                <a:schemeClr val="accent1"/>
              </a:solidFill>
            </a:endParaRPr>
          </a:p>
          <a:p>
            <a:endParaRPr lang="en-US" b="1" dirty="0">
              <a:solidFill>
                <a:schemeClr val="accent3"/>
              </a:solidFill>
            </a:endParaRPr>
          </a:p>
          <a:p>
            <a:pPr marL="0" indent="0">
              <a:buNone/>
            </a:pPr>
            <a:r>
              <a:rPr lang="en-US" b="1" dirty="0">
                <a:solidFill>
                  <a:schemeClr val="accent3"/>
                </a:solidFill>
              </a:rPr>
              <a:t>Who would you add to this list</a:t>
            </a:r>
            <a:r>
              <a:rPr lang="en-US" b="1" dirty="0" smtClean="0">
                <a:solidFill>
                  <a:schemeClr val="accent3"/>
                </a:solidFill>
              </a:rPr>
              <a:t>? </a:t>
            </a:r>
          </a:p>
          <a:p>
            <a:endParaRPr lang="en-US" dirty="0"/>
          </a:p>
        </p:txBody>
      </p:sp>
      <p:grpSp>
        <p:nvGrpSpPr>
          <p:cNvPr id="4" name="Shape 658"/>
          <p:cNvGrpSpPr/>
          <p:nvPr/>
        </p:nvGrpSpPr>
        <p:grpSpPr>
          <a:xfrm>
            <a:off x="396606" y="1226151"/>
            <a:ext cx="384328" cy="368673"/>
            <a:chOff x="5233525" y="4954450"/>
            <a:chExt cx="538275" cy="516350"/>
          </a:xfrm>
        </p:grpSpPr>
        <p:sp>
          <p:nvSpPr>
            <p:cNvPr id="5"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661397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educators and community partners say to families?</a:t>
            </a:r>
          </a:p>
        </p:txBody>
      </p:sp>
      <p:sp>
        <p:nvSpPr>
          <p:cNvPr id="4" name="Shape 137"/>
          <p:cNvSpPr/>
          <p:nvPr/>
        </p:nvSpPr>
        <p:spPr>
          <a:xfrm>
            <a:off x="2483974" y="4968454"/>
            <a:ext cx="7083358" cy="856050"/>
          </a:xfrm>
          <a:prstGeom prst="homePlate">
            <a:avLst>
              <a:gd name="adj" fmla="val 35440"/>
            </a:avLst>
          </a:prstGeom>
          <a:solidFill>
            <a:srgbClr val="124057"/>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5" name="Shape 138"/>
          <p:cNvSpPr/>
          <p:nvPr/>
        </p:nvSpPr>
        <p:spPr>
          <a:xfrm>
            <a:off x="2483976" y="4129270"/>
            <a:ext cx="7083356" cy="856050"/>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6" name="Shape 139"/>
          <p:cNvSpPr/>
          <p:nvPr/>
        </p:nvSpPr>
        <p:spPr>
          <a:xfrm>
            <a:off x="2483974" y="3278399"/>
            <a:ext cx="7083358" cy="856050"/>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140"/>
          <p:cNvSpPr/>
          <p:nvPr/>
        </p:nvSpPr>
        <p:spPr>
          <a:xfrm>
            <a:off x="2483975" y="2422170"/>
            <a:ext cx="7083357" cy="856050"/>
          </a:xfrm>
          <a:prstGeom prst="homePlate">
            <a:avLst>
              <a:gd name="adj" fmla="val 35440"/>
            </a:avLst>
          </a:prstGeom>
          <a:solidFill>
            <a:srgbClr val="94BF6E"/>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141"/>
          <p:cNvSpPr/>
          <p:nvPr/>
        </p:nvSpPr>
        <p:spPr>
          <a:xfrm>
            <a:off x="1062107" y="2197764"/>
            <a:ext cx="1457988" cy="1089332"/>
          </a:xfrm>
          <a:custGeom>
            <a:avLst/>
            <a:gdLst/>
            <a:ahLst/>
            <a:cxnLst/>
            <a:rect l="0" t="0" r="0" b="0"/>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9" name="Shape 142"/>
          <p:cNvSpPr/>
          <p:nvPr/>
        </p:nvSpPr>
        <p:spPr>
          <a:xfrm>
            <a:off x="1052371" y="3132788"/>
            <a:ext cx="1467900" cy="1005063"/>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143"/>
          <p:cNvSpPr/>
          <p:nvPr/>
        </p:nvSpPr>
        <p:spPr>
          <a:xfrm rot="10800000" flipH="1">
            <a:off x="1052070" y="4133467"/>
            <a:ext cx="1468394" cy="1000267"/>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3" name="Shape 146"/>
          <p:cNvSpPr/>
          <p:nvPr/>
        </p:nvSpPr>
        <p:spPr>
          <a:xfrm flipH="1">
            <a:off x="321746" y="3128112"/>
            <a:ext cx="745122" cy="1000267"/>
          </a:xfrm>
          <a:custGeom>
            <a:avLst/>
            <a:gdLst/>
            <a:ahLst/>
            <a:cxnLst/>
            <a:rect l="0" t="0" r="0" b="0"/>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4" name="Shape 147"/>
          <p:cNvSpPr/>
          <p:nvPr/>
        </p:nvSpPr>
        <p:spPr>
          <a:xfrm flipH="1">
            <a:off x="321746" y="2200103"/>
            <a:ext cx="747940" cy="1072889"/>
          </a:xfrm>
          <a:custGeom>
            <a:avLst/>
            <a:gdLst/>
            <a:ahLst/>
            <a:cxnLst/>
            <a:rect l="0" t="0" r="0" b="0"/>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5" name="Shape 148"/>
          <p:cNvSpPr/>
          <p:nvPr/>
        </p:nvSpPr>
        <p:spPr>
          <a:xfrm rot="10800000">
            <a:off x="321745" y="4128570"/>
            <a:ext cx="741419" cy="995813"/>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7" name="Shape 150"/>
          <p:cNvSpPr txBox="1"/>
          <p:nvPr/>
        </p:nvSpPr>
        <p:spPr>
          <a:xfrm>
            <a:off x="174679" y="2551393"/>
            <a:ext cx="985701" cy="51349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dirty="0" smtClean="0">
                <a:solidFill>
                  <a:srgbClr val="FFFFFF"/>
                </a:solidFill>
                <a:latin typeface="Nixie One"/>
                <a:ea typeface="Nixie One"/>
                <a:cs typeface="Nixie One"/>
                <a:sym typeface="Nixie One"/>
              </a:rPr>
              <a:t>1</a:t>
            </a:r>
            <a:endParaRPr lang="en" sz="2400" b="1" i="0" u="none" strike="noStrike" cap="none" dirty="0">
              <a:solidFill>
                <a:srgbClr val="FFFFFF"/>
              </a:solidFill>
              <a:latin typeface="Nixie One"/>
              <a:ea typeface="Nixie One"/>
              <a:cs typeface="Nixie One"/>
              <a:sym typeface="Nixie One"/>
            </a:endParaRPr>
          </a:p>
        </p:txBody>
      </p:sp>
      <p:sp>
        <p:nvSpPr>
          <p:cNvPr id="19" name="Shape 152"/>
          <p:cNvSpPr txBox="1"/>
          <p:nvPr/>
        </p:nvSpPr>
        <p:spPr>
          <a:xfrm>
            <a:off x="2692415" y="2569527"/>
            <a:ext cx="6299188" cy="508697"/>
          </a:xfrm>
          <a:prstGeom prst="rect">
            <a:avLst/>
          </a:prstGeom>
          <a:noFill/>
          <a:ln>
            <a:noFill/>
          </a:ln>
        </p:spPr>
        <p:txBody>
          <a:bodyPr lIns="91425" tIns="45700" rIns="91425" bIns="45700" anchor="ctr" anchorCtr="0">
            <a:noAutofit/>
          </a:bodyPr>
          <a:lstStyle/>
          <a:p>
            <a:r>
              <a:rPr lang="en-US" sz="1600" b="1" kern="0" dirty="0">
                <a:solidFill>
                  <a:srgbClr val="FFFFFF"/>
                </a:solidFill>
                <a:latin typeface="Gill Sans MT"/>
                <a:cs typeface="Gill Sans MT"/>
              </a:rPr>
              <a:t>Learn about the student’s family. Ask what their vision is for their child’s future. What are their hopes and dreams for them?</a:t>
            </a:r>
          </a:p>
        </p:txBody>
      </p:sp>
      <p:sp>
        <p:nvSpPr>
          <p:cNvPr id="20" name="Shape 153"/>
          <p:cNvSpPr txBox="1"/>
          <p:nvPr/>
        </p:nvSpPr>
        <p:spPr>
          <a:xfrm>
            <a:off x="153941" y="3398163"/>
            <a:ext cx="985701" cy="51349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dirty="0" smtClean="0">
                <a:solidFill>
                  <a:srgbClr val="FFFFFF"/>
                </a:solidFill>
                <a:latin typeface="Nixie One"/>
                <a:ea typeface="Nixie One"/>
                <a:cs typeface="Nixie One"/>
                <a:sym typeface="Nixie One"/>
              </a:rPr>
              <a:t>2</a:t>
            </a:r>
            <a:endParaRPr lang="en" sz="2400" b="1" i="0" u="none" strike="noStrike" cap="none" dirty="0">
              <a:solidFill>
                <a:srgbClr val="FFFFFF"/>
              </a:solidFill>
              <a:latin typeface="Nixie One"/>
              <a:ea typeface="Nixie One"/>
              <a:cs typeface="Nixie One"/>
              <a:sym typeface="Nixie One"/>
            </a:endParaRPr>
          </a:p>
        </p:txBody>
      </p:sp>
      <p:sp>
        <p:nvSpPr>
          <p:cNvPr id="23" name="Shape 156"/>
          <p:cNvSpPr txBox="1"/>
          <p:nvPr/>
        </p:nvSpPr>
        <p:spPr>
          <a:xfrm>
            <a:off x="138764" y="4297197"/>
            <a:ext cx="985701" cy="51349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dirty="0" smtClean="0">
                <a:solidFill>
                  <a:srgbClr val="FFFFFF"/>
                </a:solidFill>
                <a:latin typeface="Nixie One"/>
                <a:ea typeface="Nixie One"/>
                <a:cs typeface="Nixie One"/>
                <a:sym typeface="Nixie One"/>
              </a:rPr>
              <a:t>3</a:t>
            </a:r>
            <a:endParaRPr lang="en" sz="2400" b="1" i="0" u="none" strike="noStrike" cap="none" dirty="0">
              <a:solidFill>
                <a:srgbClr val="FFFFFF"/>
              </a:solidFill>
              <a:latin typeface="Nixie One"/>
              <a:ea typeface="Nixie One"/>
              <a:cs typeface="Nixie One"/>
              <a:sym typeface="Nixie One"/>
            </a:endParaRPr>
          </a:p>
        </p:txBody>
      </p:sp>
      <p:sp>
        <p:nvSpPr>
          <p:cNvPr id="29" name="Shape 162"/>
          <p:cNvSpPr/>
          <p:nvPr/>
        </p:nvSpPr>
        <p:spPr>
          <a:xfrm flipH="1">
            <a:off x="2530386" y="2200103"/>
            <a:ext cx="185518" cy="4492099"/>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grpSp>
        <p:nvGrpSpPr>
          <p:cNvPr id="41" name="Shape 175"/>
          <p:cNvGrpSpPr/>
          <p:nvPr/>
        </p:nvGrpSpPr>
        <p:grpSpPr>
          <a:xfrm>
            <a:off x="1559559" y="5320263"/>
            <a:ext cx="504166" cy="365390"/>
            <a:chOff x="5961125" y="1623900"/>
            <a:chExt cx="427450" cy="448175"/>
          </a:xfrm>
        </p:grpSpPr>
        <p:sp>
          <p:nvSpPr>
            <p:cNvPr id="42" name="Shape 176"/>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177"/>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178"/>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179"/>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180"/>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181"/>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182"/>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9" name="Shape 138"/>
          <p:cNvSpPr/>
          <p:nvPr/>
        </p:nvSpPr>
        <p:spPr>
          <a:xfrm>
            <a:off x="2475134" y="5824504"/>
            <a:ext cx="7092197" cy="856050"/>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0" name="Shape 143"/>
          <p:cNvSpPr/>
          <p:nvPr/>
        </p:nvSpPr>
        <p:spPr>
          <a:xfrm rot="10800000" flipH="1">
            <a:off x="1043229" y="5828701"/>
            <a:ext cx="1468394" cy="1000267"/>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71" name="Shape 148"/>
          <p:cNvSpPr/>
          <p:nvPr/>
        </p:nvSpPr>
        <p:spPr>
          <a:xfrm rot="10800000">
            <a:off x="321742" y="5823804"/>
            <a:ext cx="732581" cy="995813"/>
          </a:xfrm>
          <a:custGeom>
            <a:avLst/>
            <a:gdLst/>
            <a:ahLst/>
            <a:cxnLst/>
            <a:rect l="0" t="0" r="0" b="0"/>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1" name="Shape 144"/>
          <p:cNvSpPr/>
          <p:nvPr/>
        </p:nvSpPr>
        <p:spPr>
          <a:xfrm rot="10800000" flipH="1">
            <a:off x="1055750" y="4983499"/>
            <a:ext cx="1464431" cy="1072889"/>
          </a:xfrm>
          <a:custGeom>
            <a:avLst/>
            <a:gdLst/>
            <a:ahLst/>
            <a:cxnLst/>
            <a:rect l="0" t="0" r="0" b="0"/>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2" name="Shape 145"/>
          <p:cNvSpPr/>
          <p:nvPr/>
        </p:nvSpPr>
        <p:spPr>
          <a:xfrm rot="10800000">
            <a:off x="321743" y="4978760"/>
            <a:ext cx="744559" cy="1075287"/>
          </a:xfrm>
          <a:custGeom>
            <a:avLst/>
            <a:gdLst/>
            <a:ahLst/>
            <a:cxnLst/>
            <a:rect l="0" t="0" r="0" b="0"/>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26" name="Shape 159"/>
          <p:cNvSpPr txBox="1"/>
          <p:nvPr/>
        </p:nvSpPr>
        <p:spPr>
          <a:xfrm>
            <a:off x="153941" y="5271536"/>
            <a:ext cx="985701" cy="51349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 sz="2400" b="1" i="0" u="none" strike="noStrike" cap="none" dirty="0" smtClean="0">
                <a:solidFill>
                  <a:srgbClr val="FFFFFF"/>
                </a:solidFill>
                <a:latin typeface="Nixie One"/>
                <a:ea typeface="Nixie One"/>
                <a:cs typeface="Nixie One"/>
                <a:sym typeface="Nixie One"/>
              </a:rPr>
              <a:t>4</a:t>
            </a:r>
            <a:endParaRPr lang="en" sz="2400" b="1" i="0" u="none" strike="noStrike" cap="none" dirty="0">
              <a:solidFill>
                <a:srgbClr val="FFFFFF"/>
              </a:solidFill>
              <a:latin typeface="Nixie One"/>
              <a:ea typeface="Nixie One"/>
              <a:cs typeface="Nixie One"/>
              <a:sym typeface="Nixie One"/>
            </a:endParaRPr>
          </a:p>
        </p:txBody>
      </p:sp>
      <p:sp>
        <p:nvSpPr>
          <p:cNvPr id="72" name="Shape 159"/>
          <p:cNvSpPr txBox="1"/>
          <p:nvPr/>
        </p:nvSpPr>
        <p:spPr>
          <a:xfrm>
            <a:off x="143679" y="6082395"/>
            <a:ext cx="985701" cy="51349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2400" b="1" i="0" u="none" strike="noStrike" cap="none" dirty="0" smtClean="0">
                <a:solidFill>
                  <a:srgbClr val="FFFFFF"/>
                </a:solidFill>
                <a:latin typeface="Nixie One"/>
                <a:ea typeface="Nixie One"/>
                <a:cs typeface="Nixie One"/>
                <a:sym typeface="Nixie One"/>
              </a:rPr>
              <a:t>5</a:t>
            </a:r>
            <a:endParaRPr lang="en" sz="2400" b="1" i="0" u="none" strike="noStrike" cap="none" dirty="0">
              <a:solidFill>
                <a:srgbClr val="FFFFFF"/>
              </a:solidFill>
              <a:latin typeface="Nixie One"/>
              <a:ea typeface="Nixie One"/>
              <a:cs typeface="Nixie One"/>
              <a:sym typeface="Nixie One"/>
            </a:endParaRPr>
          </a:p>
        </p:txBody>
      </p:sp>
      <p:sp>
        <p:nvSpPr>
          <p:cNvPr id="73" name="TextBox 72"/>
          <p:cNvSpPr txBox="1"/>
          <p:nvPr/>
        </p:nvSpPr>
        <p:spPr>
          <a:xfrm>
            <a:off x="1217300" y="2586459"/>
            <a:ext cx="1235432" cy="400110"/>
          </a:xfrm>
          <a:prstGeom prst="rect">
            <a:avLst/>
          </a:prstGeom>
          <a:noFill/>
        </p:spPr>
        <p:txBody>
          <a:bodyPr wrap="square" rtlCol="0">
            <a:spAutoFit/>
          </a:bodyPr>
          <a:lstStyle/>
          <a:p>
            <a:r>
              <a:rPr lang="en-US" sz="2000" b="1" dirty="0">
                <a:solidFill>
                  <a:schemeClr val="bg1"/>
                </a:solidFill>
                <a:latin typeface="Rockwell"/>
                <a:cs typeface="Rockwell"/>
              </a:rPr>
              <a:t>Learn</a:t>
            </a:r>
            <a:endParaRPr lang="en-US" sz="1800" b="1" dirty="0">
              <a:solidFill>
                <a:schemeClr val="bg1"/>
              </a:solidFill>
              <a:latin typeface="Rockwell"/>
              <a:cs typeface="Rockwell"/>
            </a:endParaRPr>
          </a:p>
        </p:txBody>
      </p:sp>
      <p:sp>
        <p:nvSpPr>
          <p:cNvPr id="74" name="TextBox 73"/>
          <p:cNvSpPr txBox="1"/>
          <p:nvPr/>
        </p:nvSpPr>
        <p:spPr>
          <a:xfrm>
            <a:off x="1220707" y="3498908"/>
            <a:ext cx="1235432" cy="400110"/>
          </a:xfrm>
          <a:prstGeom prst="rect">
            <a:avLst/>
          </a:prstGeom>
          <a:noFill/>
        </p:spPr>
        <p:txBody>
          <a:bodyPr wrap="square" rtlCol="0">
            <a:spAutoFit/>
          </a:bodyPr>
          <a:lstStyle/>
          <a:p>
            <a:r>
              <a:rPr lang="en-US" sz="2000" b="1" dirty="0">
                <a:solidFill>
                  <a:schemeClr val="bg1"/>
                </a:solidFill>
                <a:latin typeface="Rockwell"/>
                <a:cs typeface="Rockwell"/>
              </a:rPr>
              <a:t>Share</a:t>
            </a:r>
            <a:endParaRPr lang="en-US" sz="1800" b="1" dirty="0">
              <a:solidFill>
                <a:schemeClr val="bg1"/>
              </a:solidFill>
              <a:latin typeface="Rockwell"/>
              <a:cs typeface="Rockwell"/>
            </a:endParaRPr>
          </a:p>
        </p:txBody>
      </p:sp>
      <p:sp>
        <p:nvSpPr>
          <p:cNvPr id="75" name="TextBox 74"/>
          <p:cNvSpPr txBox="1"/>
          <p:nvPr/>
        </p:nvSpPr>
        <p:spPr>
          <a:xfrm>
            <a:off x="1201618" y="4378247"/>
            <a:ext cx="1235432" cy="400110"/>
          </a:xfrm>
          <a:prstGeom prst="rect">
            <a:avLst/>
          </a:prstGeom>
          <a:noFill/>
        </p:spPr>
        <p:txBody>
          <a:bodyPr wrap="square" rtlCol="0">
            <a:spAutoFit/>
          </a:bodyPr>
          <a:lstStyle/>
          <a:p>
            <a:r>
              <a:rPr lang="en-US" sz="2000" b="1" dirty="0">
                <a:solidFill>
                  <a:schemeClr val="bg1"/>
                </a:solidFill>
                <a:latin typeface="Rockwell"/>
                <a:cs typeface="Rockwell"/>
              </a:rPr>
              <a:t>Inform</a:t>
            </a:r>
            <a:endParaRPr lang="en-US" sz="1800" b="1" dirty="0">
              <a:solidFill>
                <a:schemeClr val="bg1"/>
              </a:solidFill>
              <a:latin typeface="Rockwell"/>
              <a:cs typeface="Rockwell"/>
            </a:endParaRPr>
          </a:p>
        </p:txBody>
      </p:sp>
      <p:sp>
        <p:nvSpPr>
          <p:cNvPr id="76" name="TextBox 75"/>
          <p:cNvSpPr txBox="1"/>
          <p:nvPr/>
        </p:nvSpPr>
        <p:spPr>
          <a:xfrm>
            <a:off x="1146304" y="5294003"/>
            <a:ext cx="1235432" cy="400110"/>
          </a:xfrm>
          <a:prstGeom prst="rect">
            <a:avLst/>
          </a:prstGeom>
          <a:noFill/>
        </p:spPr>
        <p:txBody>
          <a:bodyPr wrap="square" rtlCol="0">
            <a:spAutoFit/>
          </a:bodyPr>
          <a:lstStyle/>
          <a:p>
            <a:r>
              <a:rPr lang="en-US" sz="2000" b="1" dirty="0">
                <a:solidFill>
                  <a:schemeClr val="bg1"/>
                </a:solidFill>
                <a:latin typeface="Rockwell"/>
                <a:cs typeface="Rockwell"/>
              </a:rPr>
              <a:t>Discuss</a:t>
            </a:r>
            <a:endParaRPr lang="en-US" sz="1800" b="1" dirty="0">
              <a:solidFill>
                <a:schemeClr val="bg1"/>
              </a:solidFill>
              <a:latin typeface="Rockwell"/>
              <a:cs typeface="Rockwell"/>
            </a:endParaRPr>
          </a:p>
        </p:txBody>
      </p:sp>
      <p:sp>
        <p:nvSpPr>
          <p:cNvPr id="77" name="TextBox 76"/>
          <p:cNvSpPr txBox="1"/>
          <p:nvPr/>
        </p:nvSpPr>
        <p:spPr>
          <a:xfrm>
            <a:off x="1150108" y="5984316"/>
            <a:ext cx="1531925" cy="707886"/>
          </a:xfrm>
          <a:prstGeom prst="rect">
            <a:avLst/>
          </a:prstGeom>
          <a:noFill/>
        </p:spPr>
        <p:txBody>
          <a:bodyPr wrap="square" rtlCol="0">
            <a:spAutoFit/>
          </a:bodyPr>
          <a:lstStyle/>
          <a:p>
            <a:r>
              <a:rPr lang="en-US" sz="2000" b="1" dirty="0">
                <a:solidFill>
                  <a:schemeClr val="bg1"/>
                </a:solidFill>
                <a:latin typeface="Rockwell"/>
                <a:cs typeface="Rockwell"/>
              </a:rPr>
              <a:t>Arrive at </a:t>
            </a:r>
          </a:p>
          <a:p>
            <a:r>
              <a:rPr lang="en-US" sz="2000" b="1" dirty="0">
                <a:solidFill>
                  <a:schemeClr val="bg1"/>
                </a:solidFill>
                <a:latin typeface="Rockwell"/>
                <a:cs typeface="Rockwell"/>
              </a:rPr>
              <a:t>a Plan</a:t>
            </a:r>
            <a:endParaRPr lang="en-US" sz="1800" b="1" dirty="0">
              <a:solidFill>
                <a:schemeClr val="bg1"/>
              </a:solidFill>
              <a:latin typeface="Rockwell"/>
              <a:cs typeface="Rockwell"/>
            </a:endParaRPr>
          </a:p>
        </p:txBody>
      </p:sp>
      <p:sp>
        <p:nvSpPr>
          <p:cNvPr id="78" name="Shape 152"/>
          <p:cNvSpPr txBox="1"/>
          <p:nvPr/>
        </p:nvSpPr>
        <p:spPr>
          <a:xfrm>
            <a:off x="2682033" y="3420198"/>
            <a:ext cx="6275699" cy="508697"/>
          </a:xfrm>
          <a:prstGeom prst="rect">
            <a:avLst/>
          </a:prstGeom>
          <a:noFill/>
          <a:ln>
            <a:noFill/>
          </a:ln>
        </p:spPr>
        <p:txBody>
          <a:bodyPr lIns="91425" tIns="45700" rIns="91425" bIns="45700" anchor="ctr" anchorCtr="0">
            <a:noAutofit/>
          </a:bodyPr>
          <a:lstStyle/>
          <a:p>
            <a:r>
              <a:rPr lang="en-US" b="1" kern="0" dirty="0">
                <a:solidFill>
                  <a:srgbClr val="FFFFFF"/>
                </a:solidFill>
                <a:latin typeface="Gill Sans MT"/>
                <a:cs typeface="Gill Sans MT"/>
              </a:rPr>
              <a:t>Share positive things you’ve observed about the student. Share your own vision for student learning &amp; development, including helping put students on a pathway to success by encouraging a habit of good attendance. </a:t>
            </a:r>
          </a:p>
        </p:txBody>
      </p:sp>
      <p:sp>
        <p:nvSpPr>
          <p:cNvPr id="79" name="Shape 152"/>
          <p:cNvSpPr txBox="1"/>
          <p:nvPr/>
        </p:nvSpPr>
        <p:spPr>
          <a:xfrm>
            <a:off x="2698969" y="4297197"/>
            <a:ext cx="6275699" cy="508697"/>
          </a:xfrm>
          <a:prstGeom prst="rect">
            <a:avLst/>
          </a:prstGeom>
          <a:noFill/>
          <a:ln>
            <a:noFill/>
          </a:ln>
        </p:spPr>
        <p:txBody>
          <a:bodyPr lIns="91425" tIns="45700" rIns="91425" bIns="45700" anchor="ctr" anchorCtr="0">
            <a:noAutofit/>
          </a:bodyPr>
          <a:lstStyle/>
          <a:p>
            <a:r>
              <a:rPr lang="en-US" b="1" kern="0" dirty="0">
                <a:solidFill>
                  <a:srgbClr val="FFFFFF"/>
                </a:solidFill>
                <a:latin typeface="Gill Sans MT"/>
                <a:cs typeface="Gill Sans MT"/>
              </a:rPr>
              <a:t>Review attendance report with parents. Tailor conversation to student’s level of absenteeism &amp; inform parents of possible impacts of missing school. Connect attendance to parents’ hopes and dreams for their child.</a:t>
            </a:r>
          </a:p>
        </p:txBody>
      </p:sp>
      <p:sp>
        <p:nvSpPr>
          <p:cNvPr id="81" name="Shape 152"/>
          <p:cNvSpPr txBox="1"/>
          <p:nvPr/>
        </p:nvSpPr>
        <p:spPr>
          <a:xfrm>
            <a:off x="2715905" y="5139126"/>
            <a:ext cx="6275699" cy="508697"/>
          </a:xfrm>
          <a:prstGeom prst="rect">
            <a:avLst/>
          </a:prstGeom>
          <a:noFill/>
          <a:ln>
            <a:noFill/>
          </a:ln>
        </p:spPr>
        <p:txBody>
          <a:bodyPr lIns="91425" tIns="45700" rIns="91425" bIns="45700" anchor="ctr" anchorCtr="0">
            <a:noAutofit/>
          </a:bodyPr>
          <a:lstStyle/>
          <a:p>
            <a:r>
              <a:rPr lang="en-US" b="1" kern="0" dirty="0">
                <a:solidFill>
                  <a:srgbClr val="FFFFFF"/>
                </a:solidFill>
                <a:latin typeface="Gill Sans MT"/>
                <a:cs typeface="Gill Sans MT"/>
              </a:rPr>
              <a:t>Discuss the challenges parents face in getting their children to school, as well as strengths they can build upon. For chronically absent students, try to understand the barriers that are keeping their children from school.</a:t>
            </a:r>
          </a:p>
        </p:txBody>
      </p:sp>
      <p:sp>
        <p:nvSpPr>
          <p:cNvPr id="82" name="Shape 152"/>
          <p:cNvSpPr txBox="1"/>
          <p:nvPr/>
        </p:nvSpPr>
        <p:spPr>
          <a:xfrm>
            <a:off x="2715905" y="5969382"/>
            <a:ext cx="6275699" cy="508697"/>
          </a:xfrm>
          <a:prstGeom prst="rect">
            <a:avLst/>
          </a:prstGeom>
          <a:noFill/>
          <a:ln>
            <a:noFill/>
          </a:ln>
        </p:spPr>
        <p:txBody>
          <a:bodyPr lIns="91425" tIns="45700" rIns="91425" bIns="45700" anchor="ctr" anchorCtr="0">
            <a:noAutofit/>
          </a:bodyPr>
          <a:lstStyle/>
          <a:p>
            <a:r>
              <a:rPr lang="en-US" b="1" kern="0" dirty="0">
                <a:solidFill>
                  <a:srgbClr val="FFFFFF"/>
                </a:solidFill>
                <a:latin typeface="Gill Sans MT"/>
                <a:cs typeface="Gill Sans MT"/>
              </a:rPr>
              <a:t>Think through strategies with parents for addressing absences and help them develop an attendance improvement plan. Offer referrals to         services as needed and ask if there are other ways you can help.</a:t>
            </a:r>
          </a:p>
        </p:txBody>
      </p:sp>
      <p:sp>
        <p:nvSpPr>
          <p:cNvPr id="83" name="Shape 299"/>
          <p:cNvSpPr/>
          <p:nvPr/>
        </p:nvSpPr>
        <p:spPr>
          <a:xfrm>
            <a:off x="433360" y="1223125"/>
            <a:ext cx="288688" cy="26259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42882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2479346" y="1607891"/>
            <a:ext cx="3858200" cy="3400624"/>
            <a:chOff x="2153538" y="2315739"/>
            <a:chExt cx="4755851" cy="3658582"/>
          </a:xfrm>
          <a:solidFill>
            <a:schemeClr val="accent5"/>
          </a:solidFill>
        </p:grpSpPr>
        <p:grpSp>
          <p:nvGrpSpPr>
            <p:cNvPr id="4" name="Group 42"/>
            <p:cNvGrpSpPr/>
            <p:nvPr/>
          </p:nvGrpSpPr>
          <p:grpSpPr>
            <a:xfrm>
              <a:off x="2153538" y="2316705"/>
              <a:ext cx="4754885" cy="3657616"/>
              <a:chOff x="1582479" y="683044"/>
              <a:chExt cx="4754885" cy="3657616"/>
            </a:xfrm>
            <a:grpFill/>
          </p:grpSpPr>
          <p:sp>
            <p:nvSpPr>
              <p:cNvPr id="53" name="Pie 52"/>
              <p:cNvSpPr/>
              <p:nvPr/>
            </p:nvSpPr>
            <p:spPr>
              <a:xfrm>
                <a:off x="1582479" y="683044"/>
                <a:ext cx="4754885" cy="3657616"/>
              </a:xfrm>
              <a:prstGeom prst="pie">
                <a:avLst>
                  <a:gd name="adj1" fmla="val 16200000"/>
                  <a:gd name="adj2" fmla="val 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4" name="Pie 4"/>
              <p:cNvSpPr/>
              <p:nvPr/>
            </p:nvSpPr>
            <p:spPr>
              <a:xfrm>
                <a:off x="4014263" y="1359703"/>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5" name="Group 43"/>
            <p:cNvGrpSpPr/>
            <p:nvPr/>
          </p:nvGrpSpPr>
          <p:grpSpPr>
            <a:xfrm>
              <a:off x="2154504" y="2315739"/>
              <a:ext cx="4754885" cy="3657616"/>
              <a:chOff x="1583445" y="682078"/>
              <a:chExt cx="4754885" cy="3657616"/>
            </a:xfrm>
            <a:grpFill/>
          </p:grpSpPr>
          <p:sp>
            <p:nvSpPr>
              <p:cNvPr id="51" name="Pie 50"/>
              <p:cNvSpPr/>
              <p:nvPr/>
            </p:nvSpPr>
            <p:spPr>
              <a:xfrm>
                <a:off x="1583445" y="682078"/>
                <a:ext cx="4754885" cy="3657616"/>
              </a:xfrm>
              <a:prstGeom prst="pie">
                <a:avLst>
                  <a:gd name="adj1" fmla="val 0"/>
                  <a:gd name="adj2" fmla="val 54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2" name="Pie 6"/>
              <p:cNvSpPr/>
              <p:nvPr/>
            </p:nvSpPr>
            <p:spPr>
              <a:xfrm>
                <a:off x="4045796"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6" name="Group 44"/>
            <p:cNvGrpSpPr/>
            <p:nvPr/>
          </p:nvGrpSpPr>
          <p:grpSpPr>
            <a:xfrm>
              <a:off x="2154504" y="2315739"/>
              <a:ext cx="4754885" cy="3657616"/>
              <a:chOff x="1583445" y="682078"/>
              <a:chExt cx="4754885" cy="3657616"/>
            </a:xfrm>
            <a:grpFill/>
          </p:grpSpPr>
          <p:sp>
            <p:nvSpPr>
              <p:cNvPr id="49" name="Pie 48"/>
              <p:cNvSpPr/>
              <p:nvPr/>
            </p:nvSpPr>
            <p:spPr>
              <a:xfrm>
                <a:off x="1583445" y="682078"/>
                <a:ext cx="4754885" cy="3657616"/>
              </a:xfrm>
              <a:prstGeom prst="pie">
                <a:avLst>
                  <a:gd name="adj1" fmla="val 5400000"/>
                  <a:gd name="adj2" fmla="val 108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0" name="Pie 8"/>
              <p:cNvSpPr/>
              <p:nvPr/>
            </p:nvSpPr>
            <p:spPr>
              <a:xfrm>
                <a:off x="2121200" y="2576201"/>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nvGrpSpPr>
            <p:cNvPr id="7" name="Group 45"/>
            <p:cNvGrpSpPr/>
            <p:nvPr/>
          </p:nvGrpSpPr>
          <p:grpSpPr>
            <a:xfrm>
              <a:off x="2154505" y="2315739"/>
              <a:ext cx="4754884" cy="3657616"/>
              <a:chOff x="1583446" y="682078"/>
              <a:chExt cx="4754884" cy="3657616"/>
            </a:xfrm>
            <a:grpFill/>
          </p:grpSpPr>
          <p:sp>
            <p:nvSpPr>
              <p:cNvPr id="47" name="Pie 46"/>
              <p:cNvSpPr/>
              <p:nvPr/>
            </p:nvSpPr>
            <p:spPr>
              <a:xfrm>
                <a:off x="1583446" y="682078"/>
                <a:ext cx="4754884" cy="3657616"/>
              </a:xfrm>
              <a:prstGeom prst="pie">
                <a:avLst>
                  <a:gd name="adj1" fmla="val 10800000"/>
                  <a:gd name="adj2" fmla="val 16200000"/>
                </a:avLst>
              </a:prstGeom>
              <a:grpFill/>
              <a:ln w="57150" cmpd="sng">
                <a:solidFill>
                  <a:schemeClr val="bg1"/>
                </a:solid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48" name="Pie 10"/>
              <p:cNvSpPr/>
              <p:nvPr/>
            </p:nvSpPr>
            <p:spPr>
              <a:xfrm>
                <a:off x="2121200" y="1356995"/>
                <a:ext cx="1754779" cy="1088576"/>
              </a:xfrm>
              <a:prstGeom prst="rect">
                <a:avLst/>
              </a:prstGeom>
              <a:grpFill/>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fontAlgn="auto">
                  <a:lnSpc>
                    <a:spcPct val="90000"/>
                  </a:lnSpc>
                  <a:spcBef>
                    <a:spcPts val="0"/>
                  </a:spcBef>
                  <a:spcAft>
                    <a:spcPct val="35000"/>
                  </a:spcAft>
                  <a:defRPr/>
                </a:pPr>
                <a:endParaRPr lang="en-US" sz="4875" kern="0" dirty="0">
                  <a:solidFill>
                    <a:prstClr val="white"/>
                  </a:solidFill>
                  <a:latin typeface="Franklin Gothic Medium"/>
                  <a:cs typeface="Franklin Gothic Medium"/>
                  <a:sym typeface="Arial"/>
                </a:endParaRPr>
              </a:p>
            </p:txBody>
          </p:sp>
        </p:grpSp>
      </p:grpSp>
      <p:sp>
        <p:nvSpPr>
          <p:cNvPr id="37" name="Circular Arrow 36"/>
          <p:cNvSpPr/>
          <p:nvPr/>
        </p:nvSpPr>
        <p:spPr>
          <a:xfrm>
            <a:off x="2214564" y="1075267"/>
            <a:ext cx="4554537" cy="4207933"/>
          </a:xfrm>
          <a:prstGeom prst="circularArrow">
            <a:avLst>
              <a:gd name="adj1" fmla="val 11864"/>
              <a:gd name="adj2" fmla="val 327528"/>
              <a:gd name="adj3" fmla="val 19532107"/>
              <a:gd name="adj4" fmla="val 16200251"/>
              <a:gd name="adj5" fmla="val 5932"/>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8" name="Circular Arrow 37"/>
          <p:cNvSpPr/>
          <p:nvPr/>
        </p:nvSpPr>
        <p:spPr>
          <a:xfrm>
            <a:off x="2286000" y="1250951"/>
            <a:ext cx="4554538" cy="4207933"/>
          </a:xfrm>
          <a:prstGeom prst="circularArrow">
            <a:avLst>
              <a:gd name="adj1" fmla="val 11864"/>
              <a:gd name="adj2" fmla="val 327528"/>
              <a:gd name="adj3" fmla="val 1481196"/>
              <a:gd name="adj4" fmla="val 19800000"/>
              <a:gd name="adj5" fmla="val 5932"/>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9" name="Circular Arrow 38"/>
          <p:cNvSpPr/>
          <p:nvPr/>
        </p:nvSpPr>
        <p:spPr>
          <a:xfrm>
            <a:off x="2170114" y="1337734"/>
            <a:ext cx="4554537" cy="4207933"/>
          </a:xfrm>
          <a:prstGeom prst="circularArrow">
            <a:avLst>
              <a:gd name="adj1" fmla="val 11864"/>
              <a:gd name="adj2" fmla="val 464882"/>
              <a:gd name="adj3" fmla="val 5032999"/>
              <a:gd name="adj4" fmla="val 18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0" name="Circular Arrow 39"/>
          <p:cNvSpPr/>
          <p:nvPr/>
        </p:nvSpPr>
        <p:spPr>
          <a:xfrm>
            <a:off x="2078039" y="1337734"/>
            <a:ext cx="4554537" cy="4207933"/>
          </a:xfrm>
          <a:prstGeom prst="circularArrow">
            <a:avLst>
              <a:gd name="adj1" fmla="val 11864"/>
              <a:gd name="adj2" fmla="val 327528"/>
              <a:gd name="adj3" fmla="val 8783320"/>
              <a:gd name="adj4" fmla="val 5400251"/>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1" name="Circular Arrow 40"/>
          <p:cNvSpPr/>
          <p:nvPr/>
        </p:nvSpPr>
        <p:spPr>
          <a:xfrm>
            <a:off x="2033589" y="1250951"/>
            <a:ext cx="4554537" cy="4207933"/>
          </a:xfrm>
          <a:prstGeom prst="circularArrow">
            <a:avLst>
              <a:gd name="adj1" fmla="val 11864"/>
              <a:gd name="adj2" fmla="val 556654"/>
              <a:gd name="adj3" fmla="val 12240213"/>
              <a:gd name="adj4" fmla="val 9000000"/>
              <a:gd name="adj5" fmla="val 5932"/>
            </a:avLst>
          </a:prstGeom>
          <a:solidFill>
            <a:srgbClr val="144056"/>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2" name="Circular Arrow 41"/>
          <p:cNvSpPr/>
          <p:nvPr/>
        </p:nvSpPr>
        <p:spPr>
          <a:xfrm>
            <a:off x="2106614" y="1075267"/>
            <a:ext cx="4554537" cy="4207933"/>
          </a:xfrm>
          <a:prstGeom prst="circularArrow">
            <a:avLst>
              <a:gd name="adj1" fmla="val 11615"/>
              <a:gd name="adj2" fmla="val 409847"/>
              <a:gd name="adj3" fmla="val 15906424"/>
              <a:gd name="adj4" fmla="val 12723624"/>
              <a:gd name="adj5" fmla="val 5932"/>
            </a:avLst>
          </a:prstGeom>
          <a:solidFill>
            <a:srgbClr val="84B45E"/>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11" name="Group 15"/>
          <p:cNvGrpSpPr>
            <a:grpSpLocks/>
          </p:cNvGrpSpPr>
          <p:nvPr/>
        </p:nvGrpSpPr>
        <p:grpSpPr bwMode="auto">
          <a:xfrm>
            <a:off x="3676651" y="2660651"/>
            <a:ext cx="1463675" cy="1244600"/>
            <a:chOff x="3603334" y="3606219"/>
            <a:chExt cx="1843624" cy="1284393"/>
          </a:xfrm>
        </p:grpSpPr>
        <p:sp>
          <p:nvSpPr>
            <p:cNvPr id="8" name="Oval 7"/>
            <p:cNvSpPr/>
            <p:nvPr/>
          </p:nvSpPr>
          <p:spPr>
            <a:xfrm>
              <a:off x="3603334" y="3606219"/>
              <a:ext cx="1843624" cy="128439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2" name="Oval 1"/>
            <p:cNvSpPr/>
            <p:nvPr/>
          </p:nvSpPr>
          <p:spPr>
            <a:xfrm>
              <a:off x="3913271" y="3973188"/>
              <a:ext cx="1265741" cy="80383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800" fontAlgn="auto">
                <a:spcBef>
                  <a:spcPts val="0"/>
                </a:spcBef>
                <a:spcAft>
                  <a:spcPts val="0"/>
                </a:spcAft>
                <a:defRPr/>
              </a:pPr>
              <a:endParaRPr lang="en-US" sz="1200" kern="0" dirty="0">
                <a:solidFill>
                  <a:prstClr val="white"/>
                </a:solidFill>
                <a:latin typeface="Franklin Gothic Medium"/>
                <a:cs typeface="Franklin Gothic Medium"/>
                <a:sym typeface="Arial"/>
              </a:endParaRPr>
            </a:p>
          </p:txBody>
        </p:sp>
        <p:sp>
          <p:nvSpPr>
            <p:cNvPr id="9" name="TextBox 8"/>
            <p:cNvSpPr txBox="1"/>
            <p:nvPr/>
          </p:nvSpPr>
          <p:spPr>
            <a:xfrm>
              <a:off x="4019249" y="4021244"/>
              <a:ext cx="1067782" cy="452605"/>
            </a:xfrm>
            <a:prstGeom prst="rect">
              <a:avLst/>
            </a:prstGeom>
            <a:noFill/>
          </p:spPr>
          <p:txBody>
            <a:bodyPr>
              <a:spAutoFit/>
            </a:bodyPr>
            <a:lstStyle/>
            <a:p>
              <a:pPr algn="ctr" defTabSz="685800" fontAlgn="auto">
                <a:spcBef>
                  <a:spcPts val="0"/>
                </a:spcBef>
                <a:spcAft>
                  <a:spcPts val="0"/>
                </a:spcAft>
                <a:defRPr/>
              </a:pPr>
              <a:r>
                <a:rPr lang="en-US" sz="1125" kern="0" dirty="0">
                  <a:solidFill>
                    <a:srgbClr val="FFFFFF"/>
                  </a:solidFill>
                  <a:latin typeface="Franklin Gothic Medium"/>
                  <a:ea typeface="Arial"/>
                  <a:cs typeface="Franklin Gothic Medium"/>
                  <a:sym typeface="Arial"/>
                </a:rPr>
                <a:t>Students &amp; Families</a:t>
              </a:r>
            </a:p>
          </p:txBody>
        </p:sp>
        <p:sp>
          <p:nvSpPr>
            <p:cNvPr id="10" name="TextBox 9"/>
            <p:cNvSpPr txBox="1"/>
            <p:nvPr/>
          </p:nvSpPr>
          <p:spPr>
            <a:xfrm>
              <a:off x="4023248" y="3606219"/>
              <a:ext cx="1065783" cy="273944"/>
            </a:xfrm>
            <a:prstGeom prst="rect">
              <a:avLst/>
            </a:prstGeom>
            <a:noFill/>
          </p:spPr>
          <p:txBody>
            <a:bodyPr>
              <a:spAutoFit/>
            </a:bodyPr>
            <a:lstStyle/>
            <a:p>
              <a:pPr algn="ctr" defTabSz="685800" fontAlgn="auto">
                <a:spcBef>
                  <a:spcPts val="0"/>
                </a:spcBef>
                <a:spcAft>
                  <a:spcPts val="0"/>
                </a:spcAft>
                <a:defRPr/>
              </a:pPr>
              <a:r>
                <a:rPr lang="en-US" sz="1125" kern="0" dirty="0">
                  <a:solidFill>
                    <a:schemeClr val="bg1"/>
                  </a:solidFill>
                  <a:latin typeface="Franklin Gothic Medium"/>
                  <a:ea typeface="Arial"/>
                  <a:cs typeface="Franklin Gothic Medium"/>
                  <a:sym typeface="Arial"/>
                </a:rPr>
                <a:t>Schools</a:t>
              </a:r>
            </a:p>
          </p:txBody>
        </p:sp>
      </p:grpSp>
      <p:sp>
        <p:nvSpPr>
          <p:cNvPr id="12" name="TextBox 11"/>
          <p:cNvSpPr txBox="1">
            <a:spLocks noChangeArrowheads="1"/>
          </p:cNvSpPr>
          <p:nvPr/>
        </p:nvSpPr>
        <p:spPr bwMode="auto">
          <a:xfrm>
            <a:off x="4578350" y="2055285"/>
            <a:ext cx="11255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Actionable Data</a:t>
            </a:r>
          </a:p>
        </p:txBody>
      </p:sp>
      <p:sp>
        <p:nvSpPr>
          <p:cNvPr id="13" name="TextBox 12"/>
          <p:cNvSpPr txBox="1">
            <a:spLocks noChangeArrowheads="1"/>
          </p:cNvSpPr>
          <p:nvPr/>
        </p:nvSpPr>
        <p:spPr bwMode="auto">
          <a:xfrm>
            <a:off x="2935288" y="2025651"/>
            <a:ext cx="127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Positive Engagement</a:t>
            </a:r>
          </a:p>
        </p:txBody>
      </p:sp>
      <p:sp>
        <p:nvSpPr>
          <p:cNvPr id="14" name="TextBox 13"/>
          <p:cNvSpPr txBox="1">
            <a:spLocks noChangeArrowheads="1"/>
          </p:cNvSpPr>
          <p:nvPr/>
        </p:nvSpPr>
        <p:spPr bwMode="auto">
          <a:xfrm>
            <a:off x="4787900" y="3735918"/>
            <a:ext cx="1022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Capacity Building</a:t>
            </a:r>
          </a:p>
        </p:txBody>
      </p:sp>
      <p:sp>
        <p:nvSpPr>
          <p:cNvPr id="15" name="TextBox 14"/>
          <p:cNvSpPr txBox="1">
            <a:spLocks noChangeArrowheads="1"/>
          </p:cNvSpPr>
          <p:nvPr/>
        </p:nvSpPr>
        <p:spPr bwMode="auto">
          <a:xfrm>
            <a:off x="2909888" y="3712634"/>
            <a:ext cx="14271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eaLnBrk="0" hangingPunct="0">
              <a:defRPr sz="1400">
                <a:solidFill>
                  <a:srgbClr val="000000"/>
                </a:solidFill>
                <a:latin typeface="Arial" charset="0"/>
                <a:ea typeface="ＭＳ Ｐゴシック" charset="0"/>
                <a:cs typeface="Arial" charset="0"/>
                <a:sym typeface="Arial" charset="0"/>
              </a:defRPr>
            </a:lvl1pPr>
            <a:lvl2pPr marL="742950" indent="-285750" defTabSz="685800" eaLnBrk="0" hangingPunct="0">
              <a:defRPr sz="1400">
                <a:solidFill>
                  <a:srgbClr val="000000"/>
                </a:solidFill>
                <a:latin typeface="Arial" charset="0"/>
                <a:ea typeface="Arial" charset="0"/>
                <a:cs typeface="Arial" charset="0"/>
                <a:sym typeface="Arial" charset="0"/>
              </a:defRPr>
            </a:lvl2pPr>
            <a:lvl3pPr marL="1143000" indent="-228600" defTabSz="685800" eaLnBrk="0" hangingPunct="0">
              <a:defRPr sz="1400">
                <a:solidFill>
                  <a:srgbClr val="000000"/>
                </a:solidFill>
                <a:latin typeface="Arial" charset="0"/>
                <a:ea typeface="Arial" charset="0"/>
                <a:cs typeface="Arial" charset="0"/>
                <a:sym typeface="Arial" charset="0"/>
              </a:defRPr>
            </a:lvl3pPr>
            <a:lvl4pPr marL="1600200" indent="-228600" defTabSz="685800" eaLnBrk="0" hangingPunct="0">
              <a:defRPr sz="1400">
                <a:solidFill>
                  <a:srgbClr val="000000"/>
                </a:solidFill>
                <a:latin typeface="Arial" charset="0"/>
                <a:ea typeface="Arial" charset="0"/>
                <a:cs typeface="Arial" charset="0"/>
                <a:sym typeface="Arial" charset="0"/>
              </a:defRPr>
            </a:lvl4pPr>
            <a:lvl5pPr marL="2057400" indent="-228600" defTabSz="685800" eaLnBrk="0" hangingPunct="0">
              <a:defRPr sz="1400">
                <a:solidFill>
                  <a:srgbClr val="000000"/>
                </a:solidFill>
                <a:latin typeface="Arial" charset="0"/>
                <a:ea typeface="Arial" charset="0"/>
                <a:cs typeface="Arial" charset="0"/>
                <a:sym typeface="Arial" charset="0"/>
              </a:defRPr>
            </a:lvl5pPr>
            <a:lvl6pPr marL="25146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defTabSz="6858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500">
                <a:solidFill>
                  <a:srgbClr val="FFFFFF"/>
                </a:solidFill>
                <a:latin typeface="Franklin Gothic Medium" charset="0"/>
                <a:cs typeface="Franklin Gothic Medium" charset="0"/>
              </a:rPr>
              <a:t>Shared Accountability</a:t>
            </a:r>
          </a:p>
        </p:txBody>
      </p:sp>
      <p:sp>
        <p:nvSpPr>
          <p:cNvPr id="26" name="Rounded Rectangle 25"/>
          <p:cNvSpPr/>
          <p:nvPr/>
        </p:nvSpPr>
        <p:spPr>
          <a:xfrm>
            <a:off x="6015039" y="1075268"/>
            <a:ext cx="2460625" cy="115781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Actionable Data:</a:t>
            </a:r>
            <a:r>
              <a:rPr lang="en-US" sz="120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Is accurate, accessible, and regularly reported in an understandable format.</a:t>
            </a:r>
          </a:p>
        </p:txBody>
      </p:sp>
      <p:sp>
        <p:nvSpPr>
          <p:cNvPr id="27" name="Rounded Rectangle 26"/>
          <p:cNvSpPr/>
          <p:nvPr/>
        </p:nvSpPr>
        <p:spPr>
          <a:xfrm>
            <a:off x="6015039" y="3824818"/>
            <a:ext cx="2517775" cy="145838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Capacity Building </a:t>
            </a:r>
            <a:br>
              <a:rPr lang="en-US" sz="1200" b="1" kern="0" dirty="0">
                <a:solidFill>
                  <a:schemeClr val="accent5"/>
                </a:solidFill>
                <a:latin typeface="Franklin Gothic Medium"/>
                <a:cs typeface="Franklin Gothic Medium"/>
                <a:sym typeface="Arial"/>
              </a:rPr>
            </a:br>
            <a:r>
              <a:rPr lang="en-US" sz="1050" kern="0" dirty="0">
                <a:solidFill>
                  <a:schemeClr val="accent5"/>
                </a:solidFill>
                <a:latin typeface="Franklin Gothic Medium"/>
                <a:cs typeface="Franklin Gothic Medium"/>
                <a:sym typeface="Arial"/>
              </a:rPr>
              <a:t>Expands ability to work together to interpret data, engage in problem solving, and adopt  best practices to improve attendance.</a:t>
            </a:r>
          </a:p>
        </p:txBody>
      </p:sp>
      <p:sp>
        <p:nvSpPr>
          <p:cNvPr id="28" name="Rounded Rectangle 27"/>
          <p:cNvSpPr/>
          <p:nvPr/>
        </p:nvSpPr>
        <p:spPr>
          <a:xfrm>
            <a:off x="387351" y="831851"/>
            <a:ext cx="2411413" cy="1447800"/>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chemeClr val="accent5"/>
                </a:solidFill>
                <a:latin typeface="Franklin Gothic Medium"/>
                <a:cs typeface="Franklin Gothic Medium"/>
                <a:sym typeface="Arial"/>
              </a:rPr>
              <a:t>Positive Engagement: </a:t>
            </a:r>
            <a:r>
              <a:rPr lang="en-US" sz="1050" kern="0" dirty="0">
                <a:solidFill>
                  <a:schemeClr val="accent5"/>
                </a:solidFill>
                <a:latin typeface="Franklin Gothic Medium"/>
                <a:cs typeface="Franklin Gothic Medium"/>
                <a:sym typeface="Arial"/>
              </a:rPr>
              <a:t> </a:t>
            </a:r>
          </a:p>
          <a:p>
            <a:pPr defTabSz="685800" fontAlgn="auto">
              <a:spcBef>
                <a:spcPts val="0"/>
              </a:spcBef>
              <a:spcAft>
                <a:spcPts val="0"/>
              </a:spcAft>
              <a:defRPr/>
            </a:pPr>
            <a:r>
              <a:rPr lang="en-US" sz="1050" kern="0" dirty="0">
                <a:solidFill>
                  <a:schemeClr val="accent5"/>
                </a:solidFill>
                <a:latin typeface="Franklin Gothic Medium"/>
                <a:cs typeface="Franklin Gothic Medium"/>
                <a:sym typeface="Arial"/>
              </a:rPr>
              <a:t>Uses caring relationships, effective messaging and a positive school climate to motivate daily attendance.</a:t>
            </a:r>
          </a:p>
        </p:txBody>
      </p:sp>
      <p:sp>
        <p:nvSpPr>
          <p:cNvPr id="29" name="Rounded Rectangle 28"/>
          <p:cNvSpPr/>
          <p:nvPr/>
        </p:nvSpPr>
        <p:spPr>
          <a:xfrm>
            <a:off x="558801" y="4210051"/>
            <a:ext cx="2239963" cy="1159933"/>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Shared Accountability</a:t>
            </a:r>
            <a:r>
              <a:rPr lang="en-US" sz="1050" kern="0" dirty="0">
                <a:solidFill>
                  <a:srgbClr val="1B637A"/>
                </a:solidFill>
                <a:latin typeface="Franklin Gothic Medium"/>
                <a:cs typeface="Franklin Gothic Medium"/>
                <a:sym typeface="Arial"/>
              </a:rPr>
              <a:t>: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Ensures chronic absence is monitoring &amp; reinforced by policy</a:t>
            </a:r>
          </a:p>
        </p:txBody>
      </p:sp>
      <p:sp>
        <p:nvSpPr>
          <p:cNvPr id="17" name="TextBox 16"/>
          <p:cNvSpPr txBox="1"/>
          <p:nvPr/>
        </p:nvSpPr>
        <p:spPr>
          <a:xfrm rot="20425586">
            <a:off x="2686050" y="1325854"/>
            <a:ext cx="1658938" cy="311624"/>
          </a:xfrm>
          <a:prstGeom prst="rect">
            <a:avLst/>
          </a:prstGeom>
          <a:noFill/>
        </p:spPr>
        <p:txBody>
          <a:bodyPr>
            <a:spAutoFit/>
          </a:bodyPr>
          <a:lstStyle/>
          <a:p>
            <a:pPr algn="ctr" defTabSz="685800" fontAlgn="auto">
              <a:spcBef>
                <a:spcPts val="0"/>
              </a:spcBef>
              <a:spcAft>
                <a:spcPts val="0"/>
              </a:spcAft>
              <a:defRPr/>
            </a:pPr>
            <a:r>
              <a:rPr lang="en-US" sz="1425" kern="0" dirty="0">
                <a:solidFill>
                  <a:schemeClr val="bg1"/>
                </a:solidFill>
                <a:latin typeface="Franklin Gothic Medium"/>
                <a:ea typeface="Arial"/>
                <a:cs typeface="Franklin Gothic Medium"/>
                <a:sym typeface="Arial"/>
              </a:rPr>
              <a:t>Community</a:t>
            </a:r>
          </a:p>
        </p:txBody>
      </p:sp>
      <p:sp>
        <p:nvSpPr>
          <p:cNvPr id="55" name="TextBox 54"/>
          <p:cNvSpPr txBox="1"/>
          <p:nvPr/>
        </p:nvSpPr>
        <p:spPr>
          <a:xfrm rot="1035687">
            <a:off x="4418014" y="1281405"/>
            <a:ext cx="1658937" cy="311624"/>
          </a:xfrm>
          <a:prstGeom prst="rect">
            <a:avLst/>
          </a:prstGeom>
          <a:noFill/>
        </p:spPr>
        <p:txBody>
          <a:bodyPr>
            <a:spAutoFit/>
          </a:bodyPr>
          <a:lstStyle/>
          <a:p>
            <a:pPr algn="ctr" defTabSz="685800" fontAlgn="auto">
              <a:spcBef>
                <a:spcPts val="0"/>
              </a:spcBef>
              <a:spcAft>
                <a:spcPts val="0"/>
              </a:spcAft>
              <a:defRPr/>
            </a:pPr>
            <a:r>
              <a:rPr lang="en-US" sz="1425" kern="0" dirty="0">
                <a:solidFill>
                  <a:prstClr val="white"/>
                </a:solidFill>
                <a:latin typeface="Franklin Gothic Medium"/>
                <a:ea typeface="Arial"/>
                <a:cs typeface="Franklin Gothic Medium"/>
                <a:sym typeface="Arial"/>
              </a:rPr>
              <a:t>District</a:t>
            </a:r>
          </a:p>
        </p:txBody>
      </p:sp>
      <p:sp>
        <p:nvSpPr>
          <p:cNvPr id="56" name="Rounded Rectangle 55"/>
          <p:cNvSpPr/>
          <p:nvPr/>
        </p:nvSpPr>
        <p:spPr>
          <a:xfrm>
            <a:off x="3044825" y="5369984"/>
            <a:ext cx="2844800" cy="1100667"/>
          </a:xfrm>
          <a:prstGeom prst="roundRect">
            <a:avLst/>
          </a:prstGeom>
          <a:solidFill>
            <a:srgbClr val="E6E6E6"/>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defTabSz="685800" fontAlgn="auto">
              <a:spcBef>
                <a:spcPts val="0"/>
              </a:spcBef>
              <a:spcAft>
                <a:spcPts val="0"/>
              </a:spcAft>
              <a:defRPr/>
            </a:pPr>
            <a:r>
              <a:rPr lang="en-US" sz="1200" b="1" kern="0" dirty="0">
                <a:solidFill>
                  <a:srgbClr val="1B637A"/>
                </a:solidFill>
                <a:latin typeface="Franklin Gothic Medium"/>
                <a:cs typeface="Franklin Gothic Medium"/>
                <a:sym typeface="Arial"/>
              </a:rPr>
              <a:t>Strategic partnerships </a:t>
            </a:r>
          </a:p>
          <a:p>
            <a:pPr defTabSz="685800" fontAlgn="auto">
              <a:spcBef>
                <a:spcPts val="0"/>
              </a:spcBef>
              <a:spcAft>
                <a:spcPts val="0"/>
              </a:spcAft>
              <a:defRPr/>
            </a:pPr>
            <a:r>
              <a:rPr lang="en-US" sz="1050" kern="0" dirty="0">
                <a:solidFill>
                  <a:srgbClr val="1B637A"/>
                </a:solidFill>
                <a:latin typeface="Franklin Gothic Medium"/>
                <a:cs typeface="Franklin Gothic Medium"/>
                <a:sym typeface="Arial"/>
              </a:rPr>
              <a:t>between district and community  partners  address specific attendance barriers and mobilize support for all ingredients</a:t>
            </a:r>
          </a:p>
        </p:txBody>
      </p:sp>
      <p:sp>
        <p:nvSpPr>
          <p:cNvPr id="26644" name="Title 17"/>
          <p:cNvSpPr txBox="1">
            <a:spLocks noGrp="1"/>
          </p:cNvSpPr>
          <p:nvPr>
            <p:ph type="title" idx="4294967295"/>
          </p:nvPr>
        </p:nvSpPr>
        <p:spPr>
          <a:xfrm>
            <a:off x="296864" y="1"/>
            <a:ext cx="5132387" cy="692151"/>
          </a:xfrm>
        </p:spPr>
        <p:txBody>
          <a:bodyPr/>
          <a:lstStyle/>
          <a:p>
            <a:pPr eaLnBrk="1" hangingPunct="1">
              <a:buClr>
                <a:srgbClr val="FFFFFF"/>
              </a:buClr>
              <a:buFont typeface="Roboto Slab" charset="0"/>
              <a:buNone/>
            </a:pPr>
            <a:r>
              <a:rPr lang="en-US" sz="1800" b="1">
                <a:solidFill>
                  <a:schemeClr val="bg1"/>
                </a:solidFill>
                <a:latin typeface="Rockwell" charset="0"/>
                <a:ea typeface="Roboto Slab" charset="0"/>
                <a:sym typeface="Roboto Slab" charset="0"/>
              </a:rPr>
              <a:t>Take a Data Driven Systemic Approach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0133"/>
            <a:ext cx="9144000" cy="624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9333" y="338667"/>
            <a:ext cx="8839200" cy="1015663"/>
          </a:xfrm>
          <a:prstGeom prst="rect">
            <a:avLst/>
          </a:prstGeom>
          <a:noFill/>
        </p:spPr>
        <p:txBody>
          <a:bodyPr wrap="square" rtlCol="0">
            <a:spAutoFit/>
          </a:bodyPr>
          <a:lstStyle/>
          <a:p>
            <a:pPr algn="ctr"/>
            <a:r>
              <a:rPr lang="en-US" sz="2000" b="1" dirty="0">
                <a:solidFill>
                  <a:srgbClr val="1B637A"/>
                </a:solidFill>
                <a:latin typeface="Gill Sans MT"/>
                <a:cs typeface="Gill Sans MT"/>
              </a:rPr>
              <a:t>Proposed Pathway for Change: </a:t>
            </a:r>
          </a:p>
          <a:p>
            <a:pPr algn="ctr"/>
            <a:r>
              <a:rPr lang="en-US" sz="2000" b="1" dirty="0">
                <a:solidFill>
                  <a:srgbClr val="1B637A"/>
                </a:solidFill>
                <a:latin typeface="Gill Sans MT"/>
                <a:ea typeface="Abadi MT Condensed Extra Bold" pitchFamily="34" charset="0"/>
                <a:cs typeface="Gill Sans MT"/>
              </a:rPr>
              <a:t>Cultivating peer learning to inform broader policy change and practice</a:t>
            </a:r>
            <a:br>
              <a:rPr lang="en-US" sz="2000" b="1" dirty="0">
                <a:solidFill>
                  <a:srgbClr val="1B637A"/>
                </a:solidFill>
                <a:latin typeface="Gill Sans MT"/>
                <a:ea typeface="Abadi MT Condensed Extra Bold" pitchFamily="34" charset="0"/>
                <a:cs typeface="Gill Sans MT"/>
              </a:rPr>
            </a:br>
            <a:r>
              <a:rPr lang="en-US" sz="2000" b="1" dirty="0">
                <a:solidFill>
                  <a:srgbClr val="1B637A"/>
                </a:solidFill>
                <a:latin typeface="Gill Sans MT"/>
                <a:cs typeface="Gill Sans MT"/>
              </a:rPr>
              <a:t> </a:t>
            </a:r>
          </a:p>
        </p:txBody>
      </p:sp>
      <p:sp>
        <p:nvSpPr>
          <p:cNvPr id="4" name="TextBox 3"/>
          <p:cNvSpPr txBox="1"/>
          <p:nvPr/>
        </p:nvSpPr>
        <p:spPr>
          <a:xfrm>
            <a:off x="355600" y="1429677"/>
            <a:ext cx="2404534" cy="523220"/>
          </a:xfrm>
          <a:prstGeom prst="rect">
            <a:avLst/>
          </a:prstGeom>
          <a:noFill/>
        </p:spPr>
        <p:txBody>
          <a:bodyPr wrap="square" rtlCol="0">
            <a:spAutoFit/>
          </a:bodyPr>
          <a:lstStyle/>
          <a:p>
            <a:pPr algn="ctr"/>
            <a:r>
              <a:rPr lang="en-US" b="1" dirty="0">
                <a:solidFill>
                  <a:schemeClr val="bg1"/>
                </a:solidFill>
                <a:latin typeface="Gill Sans MT"/>
                <a:cs typeface="Gill Sans MT"/>
              </a:rPr>
              <a:t>Advance practice through peer learning</a:t>
            </a:r>
          </a:p>
        </p:txBody>
      </p:sp>
      <p:graphicFrame>
        <p:nvGraphicFramePr>
          <p:cNvPr id="5" name="Diagram 4"/>
          <p:cNvGraphicFramePr/>
          <p:nvPr>
            <p:extLst>
              <p:ext uri="{D42A27DB-BD31-4B8C-83A1-F6EECF244321}">
                <p14:modId xmlns:p14="http://schemas.microsoft.com/office/powerpoint/2010/main" val="3296000162"/>
              </p:ext>
            </p:extLst>
          </p:nvPr>
        </p:nvGraphicFramePr>
        <p:xfrm>
          <a:off x="440268" y="1801349"/>
          <a:ext cx="2133600" cy="268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p-Down Arrow 8"/>
          <p:cNvSpPr/>
          <p:nvPr/>
        </p:nvSpPr>
        <p:spPr>
          <a:xfrm>
            <a:off x="1371599" y="4383684"/>
            <a:ext cx="237067" cy="459251"/>
          </a:xfrm>
          <a:prstGeom prst="upDown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69333" y="4969694"/>
            <a:ext cx="2827866" cy="1600438"/>
          </a:xfrm>
          <a:prstGeom prst="rect">
            <a:avLst/>
          </a:prstGeom>
          <a:noFill/>
        </p:spPr>
        <p:txBody>
          <a:bodyPr wrap="square" rtlCol="0">
            <a:spAutoFit/>
          </a:bodyPr>
          <a:lstStyle/>
          <a:p>
            <a:r>
              <a:rPr lang="en-US" b="1" dirty="0">
                <a:solidFill>
                  <a:schemeClr val="accent1"/>
                </a:solidFill>
                <a:latin typeface="Gill Sans MT"/>
                <a:cs typeface="Gill Sans MT"/>
              </a:rPr>
              <a:t>Peer opportunities to:</a:t>
            </a:r>
          </a:p>
          <a:p>
            <a:pPr marL="285750" indent="-285750">
              <a:buFont typeface="Arial"/>
              <a:buChar char="•"/>
            </a:pPr>
            <a:r>
              <a:rPr lang="en-US" b="1" dirty="0">
                <a:solidFill>
                  <a:schemeClr val="accent1"/>
                </a:solidFill>
                <a:latin typeface="Gill Sans MT"/>
                <a:cs typeface="Gill Sans MT"/>
              </a:rPr>
              <a:t>Compare data</a:t>
            </a:r>
          </a:p>
          <a:p>
            <a:pPr marL="285750" indent="-285750">
              <a:buFont typeface="Arial"/>
              <a:buChar char="•"/>
            </a:pPr>
            <a:r>
              <a:rPr lang="en-US" b="1" dirty="0">
                <a:solidFill>
                  <a:schemeClr val="accent1"/>
                </a:solidFill>
                <a:latin typeface="Gill Sans MT"/>
                <a:cs typeface="Gill Sans MT"/>
              </a:rPr>
              <a:t>Share, demonstrate &amp; learn about best practices </a:t>
            </a:r>
          </a:p>
          <a:p>
            <a:pPr marL="285750" indent="-285750">
              <a:buFont typeface="Arial"/>
              <a:buChar char="•"/>
            </a:pPr>
            <a:r>
              <a:rPr lang="en-US" b="1" dirty="0">
                <a:solidFill>
                  <a:schemeClr val="accent1"/>
                </a:solidFill>
                <a:latin typeface="Gill Sans MT"/>
                <a:cs typeface="Gill Sans MT"/>
              </a:rPr>
              <a:t>Identify &amp; problem-solve common  challenges</a:t>
            </a:r>
          </a:p>
          <a:p>
            <a:endParaRPr lang="en-US" dirty="0"/>
          </a:p>
        </p:txBody>
      </p:sp>
      <p:grpSp>
        <p:nvGrpSpPr>
          <p:cNvPr id="11" name="Group 10"/>
          <p:cNvGrpSpPr/>
          <p:nvPr/>
        </p:nvGrpSpPr>
        <p:grpSpPr>
          <a:xfrm>
            <a:off x="186270" y="1253768"/>
            <a:ext cx="2671527" cy="649179"/>
            <a:chOff x="2874255" y="52742"/>
            <a:chExt cx="2671527" cy="649179"/>
          </a:xfrm>
        </p:grpSpPr>
        <p:sp>
          <p:nvSpPr>
            <p:cNvPr id="12" name="Rectangle 11"/>
            <p:cNvSpPr/>
            <p:nvPr/>
          </p:nvSpPr>
          <p:spPr>
            <a:xfrm>
              <a:off x="2941989" y="52742"/>
              <a:ext cx="2603793" cy="649179"/>
            </a:xfrm>
            <a:prstGeom prst="rect">
              <a:avLst/>
            </a:pr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p:cNvSpPr/>
            <p:nvPr/>
          </p:nvSpPr>
          <p:spPr>
            <a:xfrm>
              <a:off x="2874255" y="52742"/>
              <a:ext cx="2603793" cy="64917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Gill Sans MT"/>
                  <a:cs typeface="Gill Sans MT"/>
                </a:rPr>
                <a:t>Advance practice through peer learning</a:t>
              </a:r>
            </a:p>
          </p:txBody>
        </p:sp>
      </p:grpSp>
      <p:grpSp>
        <p:nvGrpSpPr>
          <p:cNvPr id="14" name="Group 13"/>
          <p:cNvGrpSpPr/>
          <p:nvPr/>
        </p:nvGrpSpPr>
        <p:grpSpPr>
          <a:xfrm>
            <a:off x="3236239" y="1250353"/>
            <a:ext cx="2603793" cy="649179"/>
            <a:chOff x="2670" y="98390"/>
            <a:chExt cx="2603793" cy="649179"/>
          </a:xfrm>
        </p:grpSpPr>
        <p:sp>
          <p:nvSpPr>
            <p:cNvPr id="15" name="Rectangle 14"/>
            <p:cNvSpPr/>
            <p:nvPr/>
          </p:nvSpPr>
          <p:spPr>
            <a:xfrm>
              <a:off x="2670" y="98390"/>
              <a:ext cx="2603793" cy="649179"/>
            </a:xfrm>
            <a:prstGeom prst="rect">
              <a:avLst/>
            </a:pr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2670" y="98390"/>
              <a:ext cx="2603793" cy="649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b="1" kern="1200" dirty="0">
                  <a:ln>
                    <a:noFill/>
                  </a:ln>
                  <a:latin typeface="Gill Sans MT"/>
                  <a:cs typeface="Gill Sans MT"/>
                </a:rPr>
                <a:t>Inform actions w/ insights from local practice</a:t>
              </a:r>
            </a:p>
          </p:txBody>
        </p:sp>
      </p:grpSp>
      <p:grpSp>
        <p:nvGrpSpPr>
          <p:cNvPr id="17" name="Group 16"/>
          <p:cNvGrpSpPr/>
          <p:nvPr/>
        </p:nvGrpSpPr>
        <p:grpSpPr>
          <a:xfrm>
            <a:off x="6303141" y="1276942"/>
            <a:ext cx="2671527" cy="649179"/>
            <a:chOff x="2874255" y="52742"/>
            <a:chExt cx="2671527" cy="649179"/>
          </a:xfrm>
        </p:grpSpPr>
        <p:sp>
          <p:nvSpPr>
            <p:cNvPr id="18" name="Rectangle 17"/>
            <p:cNvSpPr/>
            <p:nvPr/>
          </p:nvSpPr>
          <p:spPr>
            <a:xfrm>
              <a:off x="2941989" y="52742"/>
              <a:ext cx="2603793" cy="649179"/>
            </a:xfrm>
            <a:prstGeom prst="rect">
              <a:avLst/>
            </a:prstGeom>
            <a:solidFill>
              <a:schemeClr val="accent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2874255" y="52742"/>
              <a:ext cx="2603793" cy="64917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ln>
                    <a:noFill/>
                  </a:ln>
                  <a:latin typeface="Gill Sans MT"/>
                  <a:cs typeface="Gill Sans MT"/>
                </a:rPr>
                <a:t>Spread work through TA and policy</a:t>
              </a:r>
            </a:p>
          </p:txBody>
        </p:sp>
      </p:grpSp>
      <p:grpSp>
        <p:nvGrpSpPr>
          <p:cNvPr id="20" name="Group 19"/>
          <p:cNvGrpSpPr/>
          <p:nvPr/>
        </p:nvGrpSpPr>
        <p:grpSpPr>
          <a:xfrm>
            <a:off x="3236239" y="1902947"/>
            <a:ext cx="2603793" cy="4413186"/>
            <a:chOff x="2942796" y="747569"/>
            <a:chExt cx="2603793" cy="3566784"/>
          </a:xfrm>
        </p:grpSpPr>
        <p:sp>
          <p:nvSpPr>
            <p:cNvPr id="21" name="Rectangle 20"/>
            <p:cNvSpPr/>
            <p:nvPr/>
          </p:nvSpPr>
          <p:spPr>
            <a:xfrm>
              <a:off x="2942796" y="747569"/>
              <a:ext cx="2603793" cy="3566784"/>
            </a:xfrm>
            <a:prstGeom prst="rect">
              <a:avLst/>
            </a:prstGeom>
            <a:solidFill>
              <a:schemeClr val="bg1">
                <a:lumMod val="85000"/>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2942796" y="747569"/>
              <a:ext cx="2603793" cy="35667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900" kern="1200" dirty="0">
                  <a:solidFill>
                    <a:schemeClr val="accent1"/>
                  </a:solidFill>
                  <a:latin typeface="Gill Sans MT"/>
                  <a:cs typeface="Gill Sans MT"/>
                </a:rPr>
                <a:t>Policymakers</a:t>
              </a:r>
            </a:p>
            <a:p>
              <a:pPr marL="171450" lvl="1" indent="-171450" algn="l" defTabSz="800100">
                <a:lnSpc>
                  <a:spcPct val="90000"/>
                </a:lnSpc>
                <a:spcBef>
                  <a:spcPct val="0"/>
                </a:spcBef>
                <a:spcAft>
                  <a:spcPct val="15000"/>
                </a:spcAft>
                <a:buChar char="••"/>
              </a:pPr>
              <a:r>
                <a:rPr lang="en-US" sz="1900" dirty="0">
                  <a:solidFill>
                    <a:schemeClr val="accent1"/>
                  </a:solidFill>
                  <a:latin typeface="Gill Sans MT"/>
                  <a:cs typeface="Gill Sans MT"/>
                </a:rPr>
                <a:t>Education Leaders &amp; Assoc. (K-12 &amp; ECE)</a:t>
              </a:r>
            </a:p>
            <a:p>
              <a:pPr marL="171450" lvl="1" indent="-171450" algn="l" defTabSz="800100">
                <a:lnSpc>
                  <a:spcPct val="90000"/>
                </a:lnSpc>
                <a:spcBef>
                  <a:spcPct val="0"/>
                </a:spcBef>
                <a:spcAft>
                  <a:spcPct val="15000"/>
                </a:spcAft>
                <a:buChar char="••"/>
              </a:pPr>
              <a:r>
                <a:rPr lang="en-US" sz="1900" kern="1200" dirty="0">
                  <a:solidFill>
                    <a:schemeClr val="accent1"/>
                  </a:solidFill>
                  <a:latin typeface="Gill Sans MT"/>
                  <a:cs typeface="Gill Sans MT"/>
                </a:rPr>
                <a:t>Associations of public health agencies (housing, health, social services, transportation</a:t>
              </a:r>
            </a:p>
            <a:p>
              <a:pPr marL="171450" lvl="1" indent="-171450" algn="l" defTabSz="800100">
                <a:lnSpc>
                  <a:spcPct val="90000"/>
                </a:lnSpc>
                <a:spcBef>
                  <a:spcPct val="0"/>
                </a:spcBef>
                <a:spcAft>
                  <a:spcPct val="15000"/>
                </a:spcAft>
                <a:buChar char="••"/>
              </a:pPr>
              <a:r>
                <a:rPr lang="en-US" sz="1900" dirty="0">
                  <a:solidFill>
                    <a:schemeClr val="accent1"/>
                  </a:solidFill>
                  <a:latin typeface="Gill Sans MT"/>
                  <a:cs typeface="Gill Sans MT"/>
                </a:rPr>
                <a:t>Unions</a:t>
              </a:r>
            </a:p>
            <a:p>
              <a:pPr marL="171450" lvl="1" indent="-171450" algn="l" defTabSz="800100">
                <a:lnSpc>
                  <a:spcPct val="90000"/>
                </a:lnSpc>
                <a:spcBef>
                  <a:spcPct val="0"/>
                </a:spcBef>
                <a:spcAft>
                  <a:spcPct val="15000"/>
                </a:spcAft>
                <a:buChar char="••"/>
              </a:pPr>
              <a:r>
                <a:rPr lang="en-US" sz="1900" kern="1200" dirty="0">
                  <a:solidFill>
                    <a:schemeClr val="accent1"/>
                  </a:solidFill>
                  <a:latin typeface="Gill Sans MT"/>
                  <a:cs typeface="Gill Sans MT"/>
                </a:rPr>
                <a:t>Parent Organizations</a:t>
              </a:r>
            </a:p>
            <a:p>
              <a:pPr marL="171450" lvl="1" indent="-171450" algn="l" defTabSz="800100">
                <a:lnSpc>
                  <a:spcPct val="90000"/>
                </a:lnSpc>
                <a:spcBef>
                  <a:spcPct val="0"/>
                </a:spcBef>
                <a:spcAft>
                  <a:spcPct val="15000"/>
                </a:spcAft>
                <a:buChar char="••"/>
              </a:pPr>
              <a:r>
                <a:rPr lang="en-US" sz="1900" dirty="0">
                  <a:solidFill>
                    <a:schemeClr val="accent1"/>
                  </a:solidFill>
                  <a:latin typeface="Gill Sans MT"/>
                  <a:cs typeface="Gill Sans MT"/>
                </a:rPr>
                <a:t>Advocacy organizations</a:t>
              </a:r>
            </a:p>
            <a:p>
              <a:pPr marL="171450" lvl="1" indent="-171450" algn="l" defTabSz="800100">
                <a:lnSpc>
                  <a:spcPct val="90000"/>
                </a:lnSpc>
                <a:spcBef>
                  <a:spcPct val="0"/>
                </a:spcBef>
                <a:spcAft>
                  <a:spcPct val="15000"/>
                </a:spcAft>
                <a:buChar char="••"/>
              </a:pPr>
              <a:r>
                <a:rPr lang="en-US" sz="1900" kern="1200" dirty="0">
                  <a:solidFill>
                    <a:schemeClr val="accent1"/>
                  </a:solidFill>
                  <a:latin typeface="Gill Sans MT"/>
                  <a:cs typeface="Gill Sans MT"/>
                </a:rPr>
                <a:t>Philanthropy</a:t>
              </a:r>
            </a:p>
            <a:p>
              <a:pPr marL="171450" lvl="1" indent="-171450" algn="l" defTabSz="800100">
                <a:lnSpc>
                  <a:spcPct val="90000"/>
                </a:lnSpc>
                <a:spcBef>
                  <a:spcPct val="0"/>
                </a:spcBef>
                <a:spcAft>
                  <a:spcPct val="15000"/>
                </a:spcAft>
                <a:buChar char="••"/>
              </a:pPr>
              <a:r>
                <a:rPr lang="en-US" sz="1900" dirty="0">
                  <a:solidFill>
                    <a:schemeClr val="accent1"/>
                  </a:solidFill>
                  <a:latin typeface="Gill Sans MT"/>
                  <a:cs typeface="Gill Sans MT"/>
                </a:rPr>
                <a:t>Others</a:t>
              </a:r>
              <a:endParaRPr lang="en-US" sz="1900" kern="1200" dirty="0">
                <a:solidFill>
                  <a:schemeClr val="accent1"/>
                </a:solidFill>
                <a:latin typeface="Gill Sans MT"/>
                <a:cs typeface="Gill Sans MT"/>
              </a:endParaRPr>
            </a:p>
            <a:p>
              <a:pPr marL="171450" lvl="1" indent="-171450" algn="l" defTabSz="800100">
                <a:lnSpc>
                  <a:spcPct val="90000"/>
                </a:lnSpc>
                <a:spcBef>
                  <a:spcPct val="0"/>
                </a:spcBef>
                <a:spcAft>
                  <a:spcPct val="15000"/>
                </a:spcAft>
                <a:buChar char="••"/>
              </a:pPr>
              <a:endParaRPr lang="en-US" sz="1800" kern="1200" dirty="0">
                <a:solidFill>
                  <a:srgbClr val="144056"/>
                </a:solidFill>
                <a:latin typeface="Gill Sans MT"/>
                <a:cs typeface="Gill Sans MT"/>
              </a:endParaRPr>
            </a:p>
          </p:txBody>
        </p:sp>
      </p:grpSp>
      <p:sp>
        <p:nvSpPr>
          <p:cNvPr id="51" name="Circular Arrow 50"/>
          <p:cNvSpPr/>
          <p:nvPr/>
        </p:nvSpPr>
        <p:spPr>
          <a:xfrm>
            <a:off x="6311490" y="2808611"/>
            <a:ext cx="2595444" cy="2595444"/>
          </a:xfrm>
          <a:prstGeom prst="circularArrow">
            <a:avLst>
              <a:gd name="adj1" fmla="val 5310"/>
              <a:gd name="adj2" fmla="val 343918"/>
              <a:gd name="adj3" fmla="val 12695751"/>
              <a:gd name="adj4" fmla="val 19594022"/>
              <a:gd name="adj5" fmla="val 6195"/>
            </a:avLst>
          </a:prstGeom>
          <a:solidFill>
            <a:schemeClr val="accent1">
              <a:tint val="40000"/>
              <a:hueOff val="0"/>
              <a:satOff val="0"/>
              <a:lumOff val="0"/>
              <a:alpha val="26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48" name="Group 47"/>
          <p:cNvGrpSpPr/>
          <p:nvPr/>
        </p:nvGrpSpPr>
        <p:grpSpPr>
          <a:xfrm>
            <a:off x="6746192" y="2423403"/>
            <a:ext cx="1494602" cy="1393514"/>
            <a:chOff x="6458331" y="2626599"/>
            <a:chExt cx="1494602" cy="1393514"/>
          </a:xfrm>
        </p:grpSpPr>
        <p:grpSp>
          <p:nvGrpSpPr>
            <p:cNvPr id="24" name="Shape 382"/>
            <p:cNvGrpSpPr/>
            <p:nvPr/>
          </p:nvGrpSpPr>
          <p:grpSpPr>
            <a:xfrm>
              <a:off x="7425747" y="2626599"/>
              <a:ext cx="283921" cy="708951"/>
              <a:chOff x="3384375" y="2267500"/>
              <a:chExt cx="203375" cy="507825"/>
            </a:xfrm>
            <a:solidFill>
              <a:schemeClr val="accent1"/>
            </a:solidFill>
          </p:grpSpPr>
          <p:sp>
            <p:nvSpPr>
              <p:cNvPr id="25" name="Shape 38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grpFill/>
              <a:ln w="9525" cap="rnd"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38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grpFill/>
              <a:ln w="9525" cap="rnd"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388"/>
            <p:cNvGrpSpPr/>
            <p:nvPr/>
          </p:nvGrpSpPr>
          <p:grpSpPr>
            <a:xfrm>
              <a:off x="6950872" y="2639820"/>
              <a:ext cx="243265" cy="707535"/>
              <a:chOff x="4071800" y="2269925"/>
              <a:chExt cx="172925" cy="502950"/>
            </a:xfrm>
            <a:solidFill>
              <a:schemeClr val="accent5"/>
            </a:solidFill>
          </p:grpSpPr>
          <p:sp>
            <p:nvSpPr>
              <p:cNvPr id="28" name="Shape 38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grpFill/>
              <a:ln w="9525" cap="rnd"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39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grpFill/>
              <a:ln w="9525" cap="rnd"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0" name="Shape 382"/>
            <p:cNvGrpSpPr/>
            <p:nvPr/>
          </p:nvGrpSpPr>
          <p:grpSpPr>
            <a:xfrm>
              <a:off x="6458331" y="2639820"/>
              <a:ext cx="283921" cy="708951"/>
              <a:chOff x="3384375" y="2267500"/>
              <a:chExt cx="203375" cy="507825"/>
            </a:xfrm>
            <a:solidFill>
              <a:schemeClr val="accent1"/>
            </a:solidFill>
          </p:grpSpPr>
          <p:sp>
            <p:nvSpPr>
              <p:cNvPr id="31" name="Shape 38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grpFill/>
              <a:ln w="9525" cap="rnd"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8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grpFill/>
              <a:ln w="9525" cap="rnd"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3" name="Shape 388"/>
            <p:cNvGrpSpPr/>
            <p:nvPr/>
          </p:nvGrpSpPr>
          <p:grpSpPr>
            <a:xfrm>
              <a:off x="6730322" y="3295356"/>
              <a:ext cx="243265" cy="707535"/>
              <a:chOff x="4071800" y="2269925"/>
              <a:chExt cx="172925" cy="502950"/>
            </a:xfrm>
            <a:solidFill>
              <a:schemeClr val="accent5"/>
            </a:solidFill>
          </p:grpSpPr>
          <p:sp>
            <p:nvSpPr>
              <p:cNvPr id="34" name="Shape 38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grpFill/>
              <a:ln w="9525" cap="rnd"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9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grpFill/>
              <a:ln w="9525" cap="rnd"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6" name="Shape 382"/>
            <p:cNvGrpSpPr/>
            <p:nvPr/>
          </p:nvGrpSpPr>
          <p:grpSpPr>
            <a:xfrm>
              <a:off x="7199666" y="3311162"/>
              <a:ext cx="283921" cy="708951"/>
              <a:chOff x="3384375" y="2267500"/>
              <a:chExt cx="203375" cy="507825"/>
            </a:xfrm>
            <a:solidFill>
              <a:schemeClr val="accent1"/>
            </a:solidFill>
          </p:grpSpPr>
          <p:sp>
            <p:nvSpPr>
              <p:cNvPr id="37" name="Shape 383"/>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grpFill/>
              <a:ln w="9525" cap="rnd"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4"/>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grpFill/>
              <a:ln w="9525" cap="rnd"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8"/>
            <p:cNvGrpSpPr/>
            <p:nvPr/>
          </p:nvGrpSpPr>
          <p:grpSpPr>
            <a:xfrm>
              <a:off x="7709668" y="3282970"/>
              <a:ext cx="243265" cy="707535"/>
              <a:chOff x="4071800" y="2269925"/>
              <a:chExt cx="172925" cy="502950"/>
            </a:xfrm>
            <a:solidFill>
              <a:schemeClr val="accent5"/>
            </a:solidFill>
          </p:grpSpPr>
          <p:sp>
            <p:nvSpPr>
              <p:cNvPr id="40" name="Shape 389"/>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grpFill/>
              <a:ln w="9525" cap="rnd"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90"/>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grpFill/>
              <a:ln w="9525" cap="rnd"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23" name="TextBox 22"/>
          <p:cNvSpPr txBox="1"/>
          <p:nvPr/>
        </p:nvSpPr>
        <p:spPr>
          <a:xfrm>
            <a:off x="6451601" y="4466300"/>
            <a:ext cx="2523067" cy="2031325"/>
          </a:xfrm>
          <a:prstGeom prst="rect">
            <a:avLst/>
          </a:prstGeom>
          <a:noFill/>
        </p:spPr>
        <p:txBody>
          <a:bodyPr wrap="square" rtlCol="0">
            <a:spAutoFit/>
          </a:bodyPr>
          <a:lstStyle/>
          <a:p>
            <a:pPr>
              <a:defRPr/>
            </a:pPr>
            <a:r>
              <a:rPr lang="en-US" sz="1600" b="1" dirty="0">
                <a:solidFill>
                  <a:schemeClr val="accent1"/>
                </a:solidFill>
                <a:latin typeface="Gill Sans MT"/>
                <a:cs typeface="Gill Sans MT"/>
              </a:rPr>
              <a:t>Ongoing peer learning,</a:t>
            </a:r>
          </a:p>
          <a:p>
            <a:pPr>
              <a:defRPr/>
            </a:pPr>
            <a:r>
              <a:rPr lang="en-US" sz="1600" b="1" dirty="0">
                <a:solidFill>
                  <a:schemeClr val="accent1"/>
                </a:solidFill>
                <a:latin typeface="Gill Sans MT"/>
                <a:cs typeface="Gill Sans MT"/>
              </a:rPr>
              <a:t>technical assistance, administrative guidance,  regulations, legislation, etc. promote best practices &amp; systemic change</a:t>
            </a:r>
          </a:p>
          <a:p>
            <a:endParaRPr lang="en-US" dirty="0"/>
          </a:p>
        </p:txBody>
      </p:sp>
      <p:sp>
        <p:nvSpPr>
          <p:cNvPr id="52" name="Chevron 51"/>
          <p:cNvSpPr/>
          <p:nvPr/>
        </p:nvSpPr>
        <p:spPr>
          <a:xfrm>
            <a:off x="2705398" y="3208282"/>
            <a:ext cx="372533" cy="69797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Chevron 52"/>
          <p:cNvSpPr/>
          <p:nvPr/>
        </p:nvSpPr>
        <p:spPr>
          <a:xfrm>
            <a:off x="5924697" y="3208282"/>
            <a:ext cx="372533" cy="697973"/>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8579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588" y="656168"/>
            <a:ext cx="7605712" cy="1545167"/>
          </a:xfrm>
        </p:spPr>
        <p:txBody>
          <a:bodyPr/>
          <a:lstStyle/>
          <a:p>
            <a:pPr algn="ctr" eaLnBrk="1" fontAlgn="auto" hangingPunct="1">
              <a:spcAft>
                <a:spcPts val="0"/>
              </a:spcAft>
              <a:buClr>
                <a:srgbClr val="FFFFFF"/>
              </a:buClr>
              <a:buFont typeface="Roboto Slab"/>
              <a:buNone/>
              <a:defRPr/>
            </a:pPr>
            <a:r>
              <a:rPr lang="en-US" b="1" dirty="0">
                <a:ea typeface="Roboto Slab"/>
                <a:sym typeface="Roboto Slab"/>
              </a:rPr>
              <a:t>Additional Resources</a:t>
            </a:r>
          </a:p>
        </p:txBody>
      </p:sp>
      <p:pic>
        <p:nvPicPr>
          <p:cNvPr id="225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3280" y="2921000"/>
            <a:ext cx="4359927" cy="201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133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tools are available to calculate chronic absence?</a:t>
            </a:r>
          </a:p>
        </p:txBody>
      </p:sp>
      <p:sp>
        <p:nvSpPr>
          <p:cNvPr id="3" name="Text Placeholder 2"/>
          <p:cNvSpPr>
            <a:spLocks noGrp="1"/>
          </p:cNvSpPr>
          <p:nvPr>
            <p:ph type="body" idx="1"/>
          </p:nvPr>
        </p:nvSpPr>
        <p:spPr>
          <a:xfrm>
            <a:off x="524933" y="2203970"/>
            <a:ext cx="8161892" cy="4211599"/>
          </a:xfrm>
        </p:spPr>
        <p:txBody>
          <a:bodyPr/>
          <a:lstStyle/>
          <a:p>
            <a:pPr marL="0" indent="0" algn="ctr">
              <a:buNone/>
            </a:pPr>
            <a:r>
              <a:rPr lang="en-US" b="1" dirty="0">
                <a:solidFill>
                  <a:schemeClr val="accent3"/>
                </a:solidFill>
              </a:rPr>
              <a:t>FREE FROM ATTENDANCE WORKS!</a:t>
            </a:r>
            <a:br>
              <a:rPr lang="en-US" b="1" dirty="0">
                <a:solidFill>
                  <a:schemeClr val="accent3"/>
                </a:solidFill>
              </a:rPr>
            </a:br>
            <a:endParaRPr lang="en-US" b="1" dirty="0">
              <a:solidFill>
                <a:schemeClr val="accent3"/>
              </a:solidFill>
            </a:endParaRPr>
          </a:p>
          <a:p>
            <a:pPr marL="457200" indent="-457200">
              <a:buFont typeface="Wingdings" charset="2"/>
              <a:buChar char="ü"/>
            </a:pPr>
            <a:r>
              <a:rPr lang="en-US" sz="2400" dirty="0">
                <a:solidFill>
                  <a:schemeClr val="accent5"/>
                </a:solidFill>
              </a:rPr>
              <a:t>District Attendance Tracking Tools (DATT) and School Attendance Tracking Tools (SATT)  Analyzes absences across grades, schools, most sub-populations. </a:t>
            </a:r>
          </a:p>
          <a:p>
            <a:pPr marL="457200" indent="-457200">
              <a:buFont typeface="Wingdings" charset="2"/>
              <a:buChar char="ü"/>
            </a:pPr>
            <a:r>
              <a:rPr lang="en-US" sz="2400" dirty="0">
                <a:solidFill>
                  <a:schemeClr val="accent5"/>
                </a:solidFill>
              </a:rPr>
              <a:t>Available in Three Modules (Grades PreK-5; Grades 6-8; Grades 9-12 plus tool to create K-12 report)</a:t>
            </a:r>
          </a:p>
          <a:p>
            <a:pPr marL="457200" indent="-457200">
              <a:buFont typeface="Wingdings" charset="2"/>
              <a:buChar char="ü"/>
            </a:pPr>
            <a:r>
              <a:rPr lang="en-US" sz="2400" dirty="0">
                <a:solidFill>
                  <a:schemeClr val="accent5"/>
                </a:solidFill>
              </a:rPr>
              <a:t>Excel-based tool usable with most data systems.  </a:t>
            </a:r>
            <a:br>
              <a:rPr lang="en-US" sz="2400" dirty="0">
                <a:solidFill>
                  <a:schemeClr val="accent5"/>
                </a:solidFill>
              </a:rPr>
            </a:br>
            <a:r>
              <a:rPr lang="en-US" sz="2400" dirty="0">
                <a:solidFill>
                  <a:schemeClr val="accent5"/>
                </a:solidFill>
              </a:rPr>
              <a:t>Go to: </a:t>
            </a:r>
            <a:r>
              <a:rPr lang="en-US" sz="2400" dirty="0">
                <a:solidFill>
                  <a:schemeClr val="accent5"/>
                </a:solidFill>
                <a:hlinkClick r:id="rId2"/>
              </a:rPr>
              <a:t>http://www.attendanceworks.org/tools/tools-for-calculating-chronic-absence/</a:t>
            </a:r>
            <a:endParaRPr lang="en-US" sz="2400" dirty="0">
              <a:solidFill>
                <a:schemeClr val="accent5"/>
              </a:solidFill>
            </a:endParaRPr>
          </a:p>
          <a:p>
            <a:endParaRPr lang="en-US" sz="2400" dirty="0">
              <a:solidFill>
                <a:schemeClr val="accent5"/>
              </a:solidFill>
            </a:endParaRPr>
          </a:p>
        </p:txBody>
      </p:sp>
      <p:grpSp>
        <p:nvGrpSpPr>
          <p:cNvPr id="4" name="Shape 457"/>
          <p:cNvGrpSpPr/>
          <p:nvPr/>
        </p:nvGrpSpPr>
        <p:grpSpPr>
          <a:xfrm>
            <a:off x="351437" y="1117180"/>
            <a:ext cx="486787" cy="499400"/>
            <a:chOff x="5292575" y="3681900"/>
            <a:chExt cx="420150" cy="373275"/>
          </a:xfrm>
        </p:grpSpPr>
        <p:sp>
          <p:nvSpPr>
            <p:cNvPr id="5" name="Shape 458"/>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59"/>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460"/>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461"/>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462"/>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463"/>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464"/>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106409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Superintendent’s Call to Action</a:t>
            </a:r>
          </a:p>
        </p:txBody>
      </p:sp>
      <p:sp>
        <p:nvSpPr>
          <p:cNvPr id="3" name="Shape 200"/>
          <p:cNvSpPr/>
          <p:nvPr/>
        </p:nvSpPr>
        <p:spPr>
          <a:xfrm>
            <a:off x="731314" y="2984517"/>
            <a:ext cx="3036439" cy="2010900"/>
          </a:xfrm>
          <a:prstGeom prst="homePlate">
            <a:avLst>
              <a:gd name="adj" fmla="val 30129"/>
            </a:avLst>
          </a:prstGeom>
          <a:solidFill>
            <a:srgbClr val="94BF6E"/>
          </a:solidFill>
          <a:ln>
            <a:noFill/>
          </a:ln>
        </p:spPr>
        <p:txBody>
          <a:bodyPr lIns="91425" tIns="91425" rIns="91425" bIns="91425" anchor="ctr" anchorCtr="0">
            <a:noAutofit/>
          </a:bodyPr>
          <a:lstStyle/>
          <a:p>
            <a:pPr lvl="0" algn="ctr">
              <a:spcBef>
                <a:spcPts val="0"/>
              </a:spcBef>
              <a:buNone/>
            </a:pPr>
            <a:r>
              <a:rPr lang="en-US" sz="2400" b="1" dirty="0">
                <a:solidFill>
                  <a:srgbClr val="FFFFFF"/>
                </a:solidFill>
                <a:latin typeface="Gill Sans MT"/>
                <a:ea typeface="Nixie One"/>
                <a:cs typeface="Gill Sans MT"/>
                <a:sym typeface="Nixie One"/>
              </a:rPr>
              <a:t>Own the issue</a:t>
            </a:r>
            <a:endParaRPr lang="en" sz="2400" b="1" dirty="0">
              <a:solidFill>
                <a:srgbClr val="FFFFFF"/>
              </a:solidFill>
              <a:latin typeface="Gill Sans MT"/>
              <a:ea typeface="Nixie One"/>
              <a:cs typeface="Gill Sans MT"/>
              <a:sym typeface="Nixie One"/>
            </a:endParaRPr>
          </a:p>
        </p:txBody>
      </p:sp>
      <p:sp>
        <p:nvSpPr>
          <p:cNvPr id="4" name="Shape 201"/>
          <p:cNvSpPr/>
          <p:nvPr/>
        </p:nvSpPr>
        <p:spPr>
          <a:xfrm>
            <a:off x="3211762" y="2984517"/>
            <a:ext cx="3094459" cy="2010900"/>
          </a:xfrm>
          <a:prstGeom prst="chevron">
            <a:avLst>
              <a:gd name="adj" fmla="val 29853"/>
            </a:avLst>
          </a:prstGeom>
          <a:solidFill>
            <a:srgbClr val="3B8D61"/>
          </a:solidFill>
          <a:ln>
            <a:noFill/>
          </a:ln>
        </p:spPr>
        <p:txBody>
          <a:bodyPr lIns="91425" tIns="91425" rIns="91425" bIns="91425" anchor="ctr" anchorCtr="0">
            <a:noAutofit/>
          </a:bodyPr>
          <a:lstStyle/>
          <a:p>
            <a:pPr lvl="0" algn="ctr">
              <a:spcBef>
                <a:spcPts val="0"/>
              </a:spcBef>
              <a:buNone/>
            </a:pPr>
            <a:r>
              <a:rPr lang="en-US" sz="2300" b="1" dirty="0">
                <a:solidFill>
                  <a:srgbClr val="FFFFFF"/>
                </a:solidFill>
                <a:latin typeface="Gill Sans MT"/>
                <a:ea typeface="Nixie One"/>
                <a:cs typeface="Gill Sans MT"/>
                <a:sym typeface="Nixie One"/>
              </a:rPr>
              <a:t>Mobilize the Community</a:t>
            </a:r>
            <a:endParaRPr lang="en" sz="2300" b="1" dirty="0">
              <a:solidFill>
                <a:srgbClr val="FFFFFF"/>
              </a:solidFill>
              <a:latin typeface="Gill Sans MT"/>
              <a:ea typeface="Nixie One"/>
              <a:cs typeface="Gill Sans MT"/>
              <a:sym typeface="Nixie One"/>
            </a:endParaRPr>
          </a:p>
        </p:txBody>
      </p:sp>
      <p:sp>
        <p:nvSpPr>
          <p:cNvPr id="5" name="Shape 202"/>
          <p:cNvSpPr/>
          <p:nvPr/>
        </p:nvSpPr>
        <p:spPr>
          <a:xfrm>
            <a:off x="5744742" y="2984517"/>
            <a:ext cx="3094459" cy="2010900"/>
          </a:xfrm>
          <a:prstGeom prst="chevron">
            <a:avLst>
              <a:gd name="adj" fmla="val 29853"/>
            </a:avLst>
          </a:prstGeom>
          <a:solidFill>
            <a:srgbClr val="165751"/>
          </a:solidFill>
          <a:ln>
            <a:noFill/>
          </a:ln>
        </p:spPr>
        <p:txBody>
          <a:bodyPr lIns="91425" tIns="91425" rIns="91425" bIns="91425" anchor="ctr" anchorCtr="0">
            <a:noAutofit/>
          </a:bodyPr>
          <a:lstStyle/>
          <a:p>
            <a:pPr lvl="0" algn="ctr">
              <a:spcBef>
                <a:spcPts val="0"/>
              </a:spcBef>
              <a:buNone/>
            </a:pPr>
            <a:r>
              <a:rPr lang="en-US" sz="2400" b="1" dirty="0">
                <a:solidFill>
                  <a:srgbClr val="FFFFFF"/>
                </a:solidFill>
                <a:latin typeface="Gill Sans MT"/>
                <a:ea typeface="Nixie One"/>
                <a:cs typeface="Gill Sans MT"/>
                <a:sym typeface="Nixie One"/>
              </a:rPr>
              <a:t>Drive with Data</a:t>
            </a:r>
            <a:endParaRPr lang="en" sz="2400" b="1" dirty="0">
              <a:solidFill>
                <a:srgbClr val="FFFFFF"/>
              </a:solidFill>
              <a:latin typeface="Gill Sans MT"/>
              <a:ea typeface="Nixie One"/>
              <a:cs typeface="Gill Sans MT"/>
              <a:sym typeface="Nixie One"/>
            </a:endParaRPr>
          </a:p>
        </p:txBody>
      </p:sp>
      <p:sp>
        <p:nvSpPr>
          <p:cNvPr id="6" name="TextBox 5"/>
          <p:cNvSpPr txBox="1"/>
          <p:nvPr/>
        </p:nvSpPr>
        <p:spPr>
          <a:xfrm>
            <a:off x="965200" y="5554133"/>
            <a:ext cx="7349067" cy="923330"/>
          </a:xfrm>
          <a:prstGeom prst="rect">
            <a:avLst/>
          </a:prstGeom>
          <a:noFill/>
        </p:spPr>
        <p:txBody>
          <a:bodyPr wrap="square" rtlCol="0">
            <a:spAutoFit/>
          </a:bodyPr>
          <a:lstStyle/>
          <a:p>
            <a:r>
              <a:rPr lang="en-US" sz="1800" b="1" kern="0" dirty="0">
                <a:solidFill>
                  <a:schemeClr val="accent5"/>
                </a:solidFill>
                <a:latin typeface="Gill Sans MT"/>
                <a:cs typeface="Gill Sans MT"/>
              </a:rPr>
              <a:t>To sign-up for the Call to Action, or to learn more, please visit: </a:t>
            </a:r>
            <a:r>
              <a:rPr lang="en-US" sz="1800" b="1" kern="0" dirty="0" err="1">
                <a:solidFill>
                  <a:schemeClr val="accent5"/>
                </a:solidFill>
                <a:latin typeface="Gill Sans MT"/>
                <a:cs typeface="Gill Sans MT"/>
              </a:rPr>
              <a:t>www.attendanceworks.org</a:t>
            </a:r>
            <a:r>
              <a:rPr lang="en-US" sz="1800" b="1" kern="0" dirty="0">
                <a:solidFill>
                  <a:schemeClr val="accent5"/>
                </a:solidFill>
                <a:latin typeface="Gill Sans MT"/>
                <a:cs typeface="Gill Sans MT"/>
              </a:rPr>
              <a:t>/superintendents-call-to-action</a:t>
            </a:r>
          </a:p>
          <a:p>
            <a:endParaRPr lang="en-US" sz="1800" b="1" dirty="0">
              <a:solidFill>
                <a:schemeClr val="accent5"/>
              </a:solidFill>
              <a:latin typeface="Gill Sans MT"/>
              <a:cs typeface="Gill Sans MT"/>
            </a:endParaRPr>
          </a:p>
        </p:txBody>
      </p:sp>
      <p:grpSp>
        <p:nvGrpSpPr>
          <p:cNvPr id="7" name="Shape 352"/>
          <p:cNvGrpSpPr/>
          <p:nvPr/>
        </p:nvGrpSpPr>
        <p:grpSpPr>
          <a:xfrm>
            <a:off x="400652" y="1232855"/>
            <a:ext cx="326065" cy="308680"/>
            <a:chOff x="6618700" y="1635475"/>
            <a:chExt cx="456675" cy="432325"/>
          </a:xfrm>
        </p:grpSpPr>
        <p:sp>
          <p:nvSpPr>
            <p:cNvPr id="8" name="Shape 353"/>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54"/>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355"/>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356"/>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357"/>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958590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Chronic absence is like a warning light on your car dashboard</a:t>
            </a:r>
          </a:p>
        </p:txBody>
      </p:sp>
      <p:sp>
        <p:nvSpPr>
          <p:cNvPr id="31746" name="Shape 151"/>
          <p:cNvSpPr txBox="1">
            <a:spLocks noGrp="1"/>
          </p:cNvSpPr>
          <p:nvPr>
            <p:ph type="body" idx="1"/>
          </p:nvPr>
        </p:nvSpPr>
        <p:spPr>
          <a:xfrm>
            <a:off x="1146176" y="2355851"/>
            <a:ext cx="3660775" cy="4212167"/>
          </a:xfrm>
        </p:spPr>
        <p:txBody>
          <a:bodyPr anchor="ctr"/>
          <a:lstStyle>
            <a:lvl1pPr>
              <a:defRPr sz="1400">
                <a:solidFill>
                  <a:srgbClr val="000000"/>
                </a:solidFill>
                <a:latin typeface="Gill Sans" charset="0"/>
                <a:ea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indent="0" eaLnBrk="1" hangingPunct="1">
              <a:spcBef>
                <a:spcPct val="0"/>
              </a:spcBef>
              <a:buClr>
                <a:srgbClr val="40404F"/>
              </a:buClr>
              <a:buSzPct val="61000"/>
            </a:pPr>
            <a:r>
              <a:rPr lang="en-US" sz="1800" b="1">
                <a:solidFill>
                  <a:srgbClr val="FFFFFF"/>
                </a:solidFill>
                <a:latin typeface="Roboto Slab" charset="0"/>
                <a:cs typeface="Roboto Slab" charset="0"/>
                <a:sym typeface="Roboto Slab" charset="0"/>
              </a:rPr>
              <a:t>THANKS!</a:t>
            </a:r>
          </a:p>
          <a:p>
            <a:pPr marL="0" indent="0" eaLnBrk="1" hangingPunct="1">
              <a:spcBef>
                <a:spcPct val="0"/>
              </a:spcBef>
              <a:buClr>
                <a:srgbClr val="114454"/>
              </a:buClr>
              <a:buSzTx/>
              <a:buFont typeface="Nixie One" charset="0"/>
              <a:buNone/>
            </a:pPr>
            <a:r>
              <a:rPr lang="en-US" sz="3600" b="1">
                <a:solidFill>
                  <a:srgbClr val="FFFFFF"/>
                </a:solidFill>
                <a:cs typeface="Nixie One" charset="0"/>
                <a:sym typeface="Nixie One" charset="0"/>
              </a:rPr>
              <a:t>Any questions?</a:t>
            </a:r>
          </a:p>
          <a:p>
            <a:pPr marL="0" indent="0" eaLnBrk="1" hangingPunct="1">
              <a:spcBef>
                <a:spcPct val="0"/>
              </a:spcBef>
              <a:buClr>
                <a:srgbClr val="40404F"/>
              </a:buClr>
              <a:buSzPct val="46000"/>
            </a:pPr>
            <a:endParaRPr lang="en-US" sz="2400">
              <a:solidFill>
                <a:srgbClr val="FFFFFF"/>
              </a:solidFill>
              <a:cs typeface="Nixie One" charset="0"/>
              <a:sym typeface="Nixie One" charset="0"/>
            </a:endParaRPr>
          </a:p>
          <a:p>
            <a:pPr marL="0" indent="0" eaLnBrk="1" hangingPunct="1">
              <a:spcBef>
                <a:spcPct val="0"/>
              </a:spcBef>
              <a:buClr>
                <a:srgbClr val="40404F"/>
              </a:buClr>
              <a:buSzPct val="46000"/>
            </a:pPr>
            <a:r>
              <a:rPr lang="en-US" sz="2400">
                <a:solidFill>
                  <a:srgbClr val="FFFFFF"/>
                </a:solidFill>
                <a:cs typeface="Nixie One" charset="0"/>
                <a:sym typeface="Nixie One" charset="0"/>
              </a:rPr>
              <a:t>You can find me at @attendanceworks &amp; hedy@attendanceworks.org</a:t>
            </a:r>
          </a:p>
        </p:txBody>
      </p:sp>
      <p:sp>
        <p:nvSpPr>
          <p:cNvPr id="5" name="Text Placeholder 4"/>
          <p:cNvSpPr>
            <a:spLocks noGrp="1"/>
          </p:cNvSpPr>
          <p:nvPr>
            <p:ph type="body" idx="2"/>
          </p:nvPr>
        </p:nvSpPr>
        <p:spPr>
          <a:xfrm>
            <a:off x="4354514" y="2561167"/>
            <a:ext cx="4364037" cy="4489451"/>
          </a:xfrm>
        </p:spPr>
        <p:txBody>
          <a:bodyPr/>
          <a:lstStyle/>
          <a:p>
            <a:pPr marL="0" indent="0" eaLnBrk="1" fontAlgn="auto" hangingPunct="1">
              <a:spcAft>
                <a:spcPts val="0"/>
              </a:spcAft>
              <a:buClr>
                <a:srgbClr val="114454"/>
              </a:buClr>
              <a:buFont typeface="Nixie One"/>
              <a:buNone/>
              <a:defRPr/>
            </a:pPr>
            <a:r>
              <a:rPr lang="en-US" sz="2800" b="1" dirty="0">
                <a:solidFill>
                  <a:schemeClr val="accent3"/>
                </a:solidFill>
                <a:latin typeface="Gill Sans MT"/>
                <a:ea typeface="Nixie One"/>
                <a:cs typeface="Gill Sans MT"/>
                <a:sym typeface="Nixie One"/>
              </a:rPr>
              <a:t>The Parallels:</a:t>
            </a:r>
          </a:p>
          <a:p>
            <a:pPr marL="0" indent="0" eaLnBrk="1" fontAlgn="auto" hangingPunct="1">
              <a:spcAft>
                <a:spcPts val="0"/>
              </a:spcAft>
              <a:buClr>
                <a:srgbClr val="114454"/>
              </a:buClr>
              <a:buFont typeface="Nixie One"/>
              <a:buNone/>
              <a:defRPr/>
            </a:pPr>
            <a:endParaRPr lang="en-US" dirty="0">
              <a:solidFill>
                <a:schemeClr val="accent1"/>
              </a:solidFill>
              <a:latin typeface="Gill Sans MT"/>
              <a:ea typeface="Nixie One"/>
              <a:cs typeface="Gill Sans MT"/>
              <a:sym typeface="Nixie One"/>
            </a:endParaRPr>
          </a:p>
          <a:p>
            <a:pPr eaLnBrk="1" fontAlgn="auto" hangingPunct="1">
              <a:spcAft>
                <a:spcPts val="1000"/>
              </a:spcAft>
              <a:buClr>
                <a:schemeClr val="accent3"/>
              </a:buClr>
              <a:buFont typeface="Wingdings" charset="2"/>
              <a:buChar char="ü"/>
              <a:defRPr/>
            </a:pPr>
            <a:r>
              <a:rPr lang="en-US" dirty="0">
                <a:solidFill>
                  <a:schemeClr val="accent1"/>
                </a:solidFill>
                <a:latin typeface="Gill Sans MT"/>
                <a:ea typeface="Nixie One"/>
                <a:cs typeface="Gill Sans MT"/>
                <a:sym typeface="Nixie One"/>
              </a:rPr>
              <a:t>Ignore it at your personal peril!</a:t>
            </a:r>
          </a:p>
          <a:p>
            <a:pPr eaLnBrk="1" fontAlgn="auto" hangingPunct="1">
              <a:spcAft>
                <a:spcPts val="1000"/>
              </a:spcAft>
              <a:buClr>
                <a:schemeClr val="accent3"/>
              </a:buClr>
              <a:buFont typeface="Wingdings" charset="2"/>
              <a:buChar char="ü"/>
              <a:defRPr/>
            </a:pPr>
            <a:r>
              <a:rPr lang="en-US" dirty="0">
                <a:solidFill>
                  <a:schemeClr val="accent1"/>
                </a:solidFill>
                <a:latin typeface="Gill Sans MT"/>
                <a:ea typeface="Nixie One"/>
                <a:cs typeface="Gill Sans MT"/>
                <a:sym typeface="Nixie One"/>
              </a:rPr>
              <a:t>Address early or potentially pay more (lots more) later.</a:t>
            </a:r>
          </a:p>
          <a:p>
            <a:pPr eaLnBrk="1" fontAlgn="auto" hangingPunct="1">
              <a:spcAft>
                <a:spcPts val="1000"/>
              </a:spcAft>
              <a:buClr>
                <a:schemeClr val="accent3"/>
              </a:buClr>
              <a:buFont typeface="Wingdings" charset="2"/>
              <a:buChar char="ü"/>
              <a:defRPr/>
            </a:pPr>
            <a:r>
              <a:rPr lang="en-US" dirty="0">
                <a:solidFill>
                  <a:schemeClr val="accent1"/>
                </a:solidFill>
                <a:latin typeface="Gill Sans MT"/>
                <a:ea typeface="Nixie One"/>
                <a:cs typeface="Gill Sans MT"/>
                <a:sym typeface="Nixie One"/>
              </a:rPr>
              <a:t>The key is to ask why is this blinking? What could this mean?  </a:t>
            </a:r>
          </a:p>
          <a:p>
            <a:pPr marL="0" indent="0" eaLnBrk="1" fontAlgn="auto" hangingPunct="1">
              <a:spcAft>
                <a:spcPts val="0"/>
              </a:spcAft>
              <a:buClr>
                <a:srgbClr val="114454"/>
              </a:buClr>
              <a:buFont typeface="Nixie One"/>
              <a:buChar char="▪"/>
              <a:defRPr/>
            </a:pPr>
            <a:endParaRPr lang="en-US" sz="2400" dirty="0">
              <a:solidFill>
                <a:srgbClr val="114454"/>
              </a:solidFill>
              <a:latin typeface="Gill Sans MT"/>
              <a:ea typeface="Nixie One"/>
              <a:cs typeface="Gill Sans MT"/>
              <a:sym typeface="Nixie One"/>
            </a:endParaRPr>
          </a:p>
        </p:txBody>
      </p:sp>
      <p:pic>
        <p:nvPicPr>
          <p:cNvPr id="31748" name="Picture 2" descr="C:\Users\Hedy\Documents\Attendance Works\Palm Beach\dashboard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98" y="2819401"/>
            <a:ext cx="313150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hape 482"/>
          <p:cNvSpPr>
            <a:spLocks/>
          </p:cNvSpPr>
          <p:nvPr/>
        </p:nvSpPr>
        <p:spPr bwMode="auto">
          <a:xfrm>
            <a:off x="439738" y="1164166"/>
            <a:ext cx="365760" cy="365760"/>
          </a:xfrm>
          <a:custGeom>
            <a:avLst/>
            <a:gdLst>
              <a:gd name="T0" fmla="*/ 8987 w 16221"/>
              <a:gd name="T1" fmla="*/ 488 h 14176"/>
              <a:gd name="T2" fmla="*/ 8720 w 16221"/>
              <a:gd name="T3" fmla="*/ 196 h 14176"/>
              <a:gd name="T4" fmla="*/ 8379 w 16221"/>
              <a:gd name="T5" fmla="*/ 25 h 14176"/>
              <a:gd name="T6" fmla="*/ 8111 w 16221"/>
              <a:gd name="T7" fmla="*/ 1 h 14176"/>
              <a:gd name="T8" fmla="*/ 7721 w 16221"/>
              <a:gd name="T9" fmla="*/ 74 h 14176"/>
              <a:gd name="T10" fmla="*/ 7404 w 16221"/>
              <a:gd name="T11" fmla="*/ 293 h 14176"/>
              <a:gd name="T12" fmla="*/ 147 w 16221"/>
              <a:gd name="T13" fmla="*/ 12665 h 14176"/>
              <a:gd name="T14" fmla="*/ 25 w 16221"/>
              <a:gd name="T15" fmla="*/ 12909 h 14176"/>
              <a:gd name="T16" fmla="*/ 0 w 16221"/>
              <a:gd name="T17" fmla="*/ 13177 h 14176"/>
              <a:gd name="T18" fmla="*/ 74 w 16221"/>
              <a:gd name="T19" fmla="*/ 13567 h 14176"/>
              <a:gd name="T20" fmla="*/ 220 w 16221"/>
              <a:gd name="T21" fmla="*/ 13786 h 14176"/>
              <a:gd name="T22" fmla="*/ 512 w 16221"/>
              <a:gd name="T23" fmla="*/ 14054 h 14176"/>
              <a:gd name="T24" fmla="*/ 877 w 16221"/>
              <a:gd name="T25" fmla="*/ 14175 h 14176"/>
              <a:gd name="T26" fmla="*/ 15198 w 16221"/>
              <a:gd name="T27" fmla="*/ 14175 h 14176"/>
              <a:gd name="T28" fmla="*/ 15588 w 16221"/>
              <a:gd name="T29" fmla="*/ 14102 h 14176"/>
              <a:gd name="T30" fmla="*/ 15929 w 16221"/>
              <a:gd name="T31" fmla="*/ 13883 h 14176"/>
              <a:gd name="T32" fmla="*/ 16075 w 16221"/>
              <a:gd name="T33" fmla="*/ 13688 h 14176"/>
              <a:gd name="T34" fmla="*/ 16221 w 16221"/>
              <a:gd name="T35" fmla="*/ 13299 h 14176"/>
              <a:gd name="T36" fmla="*/ 16221 w 16221"/>
              <a:gd name="T37" fmla="*/ 13031 h 14176"/>
              <a:gd name="T38" fmla="*/ 16075 w 16221"/>
              <a:gd name="T39" fmla="*/ 12665 h 14176"/>
              <a:gd name="T40" fmla="*/ 8111 w 16221"/>
              <a:gd name="T41" fmla="*/ 12349 h 14176"/>
              <a:gd name="T42" fmla="*/ 7575 w 16221"/>
              <a:gd name="T43" fmla="*/ 12178 h 14176"/>
              <a:gd name="T44" fmla="*/ 7210 w 16221"/>
              <a:gd name="T45" fmla="*/ 11764 h 14176"/>
              <a:gd name="T46" fmla="*/ 7136 w 16221"/>
              <a:gd name="T47" fmla="*/ 11375 h 14176"/>
              <a:gd name="T48" fmla="*/ 7307 w 16221"/>
              <a:gd name="T49" fmla="*/ 10839 h 14176"/>
              <a:gd name="T50" fmla="*/ 7721 w 16221"/>
              <a:gd name="T51" fmla="*/ 10473 h 14176"/>
              <a:gd name="T52" fmla="*/ 8111 w 16221"/>
              <a:gd name="T53" fmla="*/ 10400 h 14176"/>
              <a:gd name="T54" fmla="*/ 8646 w 16221"/>
              <a:gd name="T55" fmla="*/ 10571 h 14176"/>
              <a:gd name="T56" fmla="*/ 9012 w 16221"/>
              <a:gd name="T57" fmla="*/ 11009 h 14176"/>
              <a:gd name="T58" fmla="*/ 9085 w 16221"/>
              <a:gd name="T59" fmla="*/ 11375 h 14176"/>
              <a:gd name="T60" fmla="*/ 8914 w 16221"/>
              <a:gd name="T61" fmla="*/ 11910 h 14176"/>
              <a:gd name="T62" fmla="*/ 8476 w 16221"/>
              <a:gd name="T63" fmla="*/ 12276 h 14176"/>
              <a:gd name="T64" fmla="*/ 8111 w 16221"/>
              <a:gd name="T65" fmla="*/ 12349 h 14176"/>
              <a:gd name="T66" fmla="*/ 8939 w 16221"/>
              <a:gd name="T67" fmla="*/ 8915 h 14176"/>
              <a:gd name="T68" fmla="*/ 8793 w 16221"/>
              <a:gd name="T69" fmla="*/ 9304 h 14176"/>
              <a:gd name="T70" fmla="*/ 8452 w 16221"/>
              <a:gd name="T71" fmla="*/ 9572 h 14176"/>
              <a:gd name="T72" fmla="*/ 8038 w 16221"/>
              <a:gd name="T73" fmla="*/ 9621 h 14176"/>
              <a:gd name="T74" fmla="*/ 7770 w 16221"/>
              <a:gd name="T75" fmla="*/ 9572 h 14176"/>
              <a:gd name="T76" fmla="*/ 7429 w 16221"/>
              <a:gd name="T77" fmla="*/ 9304 h 14176"/>
              <a:gd name="T78" fmla="*/ 7283 w 16221"/>
              <a:gd name="T79" fmla="*/ 8915 h 14176"/>
              <a:gd name="T80" fmla="*/ 7015 w 16221"/>
              <a:gd name="T81" fmla="*/ 4945 h 14176"/>
              <a:gd name="T82" fmla="*/ 7161 w 16221"/>
              <a:gd name="T83" fmla="*/ 4604 h 14176"/>
              <a:gd name="T84" fmla="*/ 7526 w 16221"/>
              <a:gd name="T85" fmla="*/ 4409 h 14176"/>
              <a:gd name="T86" fmla="*/ 8573 w 16221"/>
              <a:gd name="T87" fmla="*/ 4385 h 14176"/>
              <a:gd name="T88" fmla="*/ 8963 w 16221"/>
              <a:gd name="T89" fmla="*/ 4506 h 14176"/>
              <a:gd name="T90" fmla="*/ 9182 w 16221"/>
              <a:gd name="T91" fmla="*/ 4823 h 14176"/>
              <a:gd name="T92" fmla="*/ 9231 w 16221"/>
              <a:gd name="T93" fmla="*/ 5091 h 14176"/>
              <a:gd name="T94" fmla="*/ 0 w 16221"/>
              <a:gd name="T95" fmla="*/ 0 h 14176"/>
              <a:gd name="T96" fmla="*/ 16221 w 16221"/>
              <a:gd name="T97" fmla="*/ 14176 h 1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16221" h="14176" fill="none" extrusionOk="0">
                <a:moveTo>
                  <a:pt x="16075" y="12665"/>
                </a:moveTo>
                <a:lnTo>
                  <a:pt x="8987" y="488"/>
                </a:lnTo>
                <a:lnTo>
                  <a:pt x="8914" y="390"/>
                </a:lnTo>
                <a:lnTo>
                  <a:pt x="8817" y="293"/>
                </a:lnTo>
                <a:lnTo>
                  <a:pt x="8720" y="196"/>
                </a:lnTo>
                <a:lnTo>
                  <a:pt x="8622" y="123"/>
                </a:lnTo>
                <a:lnTo>
                  <a:pt x="8500" y="74"/>
                </a:lnTo>
                <a:lnTo>
                  <a:pt x="8379" y="25"/>
                </a:lnTo>
                <a:lnTo>
                  <a:pt x="8232"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74" y="12787"/>
                </a:lnTo>
                <a:lnTo>
                  <a:pt x="25" y="12909"/>
                </a:lnTo>
                <a:lnTo>
                  <a:pt x="0" y="13031"/>
                </a:lnTo>
                <a:lnTo>
                  <a:pt x="0" y="13177"/>
                </a:lnTo>
                <a:lnTo>
                  <a:pt x="0" y="13299"/>
                </a:lnTo>
                <a:lnTo>
                  <a:pt x="25" y="13420"/>
                </a:lnTo>
                <a:lnTo>
                  <a:pt x="74" y="13567"/>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148" y="13567"/>
                </a:lnTo>
                <a:lnTo>
                  <a:pt x="16197" y="13420"/>
                </a:lnTo>
                <a:lnTo>
                  <a:pt x="16221" y="13299"/>
                </a:lnTo>
                <a:lnTo>
                  <a:pt x="16221" y="13177"/>
                </a:lnTo>
                <a:lnTo>
                  <a:pt x="16221" y="13031"/>
                </a:lnTo>
                <a:lnTo>
                  <a:pt x="16197" y="12909"/>
                </a:lnTo>
                <a:lnTo>
                  <a:pt x="16148" y="12787"/>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61" y="11569"/>
                </a:lnTo>
                <a:lnTo>
                  <a:pt x="9012" y="11764"/>
                </a:lnTo>
                <a:lnTo>
                  <a:pt x="8914" y="11910"/>
                </a:lnTo>
                <a:lnTo>
                  <a:pt x="8793" y="12057"/>
                </a:lnTo>
                <a:lnTo>
                  <a:pt x="8646" y="12178"/>
                </a:lnTo>
                <a:lnTo>
                  <a:pt x="8476" y="12276"/>
                </a:lnTo>
                <a:lnTo>
                  <a:pt x="8306" y="12324"/>
                </a:lnTo>
                <a:lnTo>
                  <a:pt x="8111" y="12349"/>
                </a:lnTo>
                <a:close/>
                <a:moveTo>
                  <a:pt x="9231" y="5091"/>
                </a:move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695" y="4409"/>
                </a:lnTo>
                <a:lnTo>
                  <a:pt x="8841" y="4433"/>
                </a:lnTo>
                <a:lnTo>
                  <a:pt x="8963" y="4506"/>
                </a:lnTo>
                <a:lnTo>
                  <a:pt x="9061" y="4604"/>
                </a:lnTo>
                <a:lnTo>
                  <a:pt x="9134" y="4701"/>
                </a:lnTo>
                <a:lnTo>
                  <a:pt x="9182" y="4823"/>
                </a:lnTo>
                <a:lnTo>
                  <a:pt x="9207" y="4945"/>
                </a:lnTo>
                <a:lnTo>
                  <a:pt x="9231" y="509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Chronic Absence Can Vary Widely by Classroom</a:t>
            </a:r>
          </a:p>
        </p:txBody>
      </p:sp>
      <p:sp>
        <p:nvSpPr>
          <p:cNvPr id="7" name="TextBox 6"/>
          <p:cNvSpPr txBox="1"/>
          <p:nvPr/>
        </p:nvSpPr>
        <p:spPr>
          <a:xfrm>
            <a:off x="860426" y="2201334"/>
            <a:ext cx="7497763" cy="584776"/>
          </a:xfrm>
          <a:prstGeom prst="rect">
            <a:avLst/>
          </a:prstGeom>
          <a:noFill/>
        </p:spPr>
        <p:txBody>
          <a:bodyPr>
            <a:spAutoFit/>
          </a:bodyPr>
          <a:lstStyle/>
          <a:p>
            <a:pPr algn="ctr" fontAlgn="auto">
              <a:spcBef>
                <a:spcPts val="0"/>
              </a:spcBef>
              <a:spcAft>
                <a:spcPts val="450"/>
              </a:spcAft>
              <a:defRPr/>
            </a:pPr>
            <a:r>
              <a:rPr lang="en-US" sz="1600" b="1" kern="0" dirty="0">
                <a:solidFill>
                  <a:schemeClr val="accent5"/>
                </a:solidFill>
                <a:latin typeface="Rockwell"/>
                <a:ea typeface="Arial"/>
                <a:cs typeface="Rockwell"/>
                <a:sym typeface="Arial"/>
              </a:rPr>
              <a:t>Chronic absence vs. ADA across 7 preschool classrooms in one early childhood center with 84.46% ADA</a:t>
            </a:r>
          </a:p>
        </p:txBody>
      </p:sp>
      <p:sp>
        <p:nvSpPr>
          <p:cNvPr id="13315" name="TextBox 7"/>
          <p:cNvSpPr txBox="1">
            <a:spLocks noChangeArrowheads="1"/>
          </p:cNvSpPr>
          <p:nvPr/>
        </p:nvSpPr>
        <p:spPr bwMode="auto">
          <a:xfrm>
            <a:off x="1311276" y="6377518"/>
            <a:ext cx="59531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900">
                <a:solidFill>
                  <a:srgbClr val="1B637A"/>
                </a:solidFill>
                <a:latin typeface="Gill Sans" charset="0"/>
                <a:cs typeface="Gill Sans" charset="0"/>
              </a:rPr>
              <a:t>Source: Average Enrolled Attendance for month of February 2013</a:t>
            </a:r>
          </a:p>
        </p:txBody>
      </p:sp>
      <p:graphicFrame>
        <p:nvGraphicFramePr>
          <p:cNvPr id="13316" name="Chart 8"/>
          <p:cNvGraphicFramePr>
            <a:graphicFrameLocks/>
          </p:cNvGraphicFramePr>
          <p:nvPr>
            <p:extLst>
              <p:ext uri="{D42A27DB-BD31-4B8C-83A1-F6EECF244321}">
                <p14:modId xmlns:p14="http://schemas.microsoft.com/office/powerpoint/2010/main" val="1495840519"/>
              </p:ext>
            </p:extLst>
          </p:nvPr>
        </p:nvGraphicFramePr>
        <p:xfrm>
          <a:off x="860426" y="3077634"/>
          <a:ext cx="7396163" cy="3221567"/>
        </p:xfrm>
        <a:graphic>
          <a:graphicData uri="http://schemas.openxmlformats.org/presentationml/2006/ole">
            <mc:AlternateContent xmlns:mc="http://schemas.openxmlformats.org/markup-compatibility/2006">
              <mc:Choice xmlns:v="urn:schemas-microsoft-com:vml" Requires="v">
                <p:oleObj spid="_x0000_s13391" r:id="rId3" imgW="7064680" imgH="2413816" progId="Excel.Chart.8">
                  <p:embed/>
                </p:oleObj>
              </mc:Choice>
              <mc:Fallback>
                <p:oleObj r:id="rId3" imgW="7064680" imgH="2413816" progId="Excel.Chart.8">
                  <p:embed/>
                  <p:pic>
                    <p:nvPicPr>
                      <p:cNvPr id="0" name="Chart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6" y="3077634"/>
                        <a:ext cx="7396163" cy="3221567"/>
                      </a:xfrm>
                      <a:prstGeom prst="rect">
                        <a:avLst/>
                      </a:prstGeom>
                      <a:noFill/>
                    </p:spPr>
                  </p:pic>
                </p:oleObj>
              </mc:Fallback>
            </mc:AlternateContent>
          </a:graphicData>
        </a:graphic>
      </p:graphicFrame>
      <p:grpSp>
        <p:nvGrpSpPr>
          <p:cNvPr id="13317" name="Shape 448"/>
          <p:cNvGrpSpPr>
            <a:grpSpLocks/>
          </p:cNvGrpSpPr>
          <p:nvPr/>
        </p:nvGrpSpPr>
        <p:grpSpPr bwMode="auto">
          <a:xfrm>
            <a:off x="388939" y="1246717"/>
            <a:ext cx="314325" cy="302683"/>
            <a:chOff x="3932350" y="3714775"/>
            <a:chExt cx="439650" cy="319075"/>
          </a:xfrm>
        </p:grpSpPr>
        <p:sp>
          <p:nvSpPr>
            <p:cNvPr id="13318" name="Shape 449"/>
            <p:cNvSpPr>
              <a:spLocks/>
            </p:cNvSpPr>
            <p:nvPr/>
          </p:nvSpPr>
          <p:spPr bwMode="auto">
            <a:xfrm>
              <a:off x="3932350" y="3714775"/>
              <a:ext cx="439650" cy="319075"/>
            </a:xfrm>
            <a:custGeom>
              <a:avLst/>
              <a:gdLst>
                <a:gd name="T0" fmla="*/ 1 w 17586"/>
                <a:gd name="T1" fmla="*/ 1 h 12763"/>
                <a:gd name="T2" fmla="*/ 1 w 17586"/>
                <a:gd name="T3" fmla="*/ 12276 h 12763"/>
                <a:gd name="T4" fmla="*/ 1 w 17586"/>
                <a:gd name="T5" fmla="*/ 12276 h 12763"/>
                <a:gd name="T6" fmla="*/ 1 w 17586"/>
                <a:gd name="T7" fmla="*/ 12373 h 12763"/>
                <a:gd name="T8" fmla="*/ 25 w 17586"/>
                <a:gd name="T9" fmla="*/ 12471 h 12763"/>
                <a:gd name="T10" fmla="*/ 74 w 17586"/>
                <a:gd name="T11" fmla="*/ 12544 h 12763"/>
                <a:gd name="T12" fmla="*/ 123 w 17586"/>
                <a:gd name="T13" fmla="*/ 12617 h 12763"/>
                <a:gd name="T14" fmla="*/ 196 w 17586"/>
                <a:gd name="T15" fmla="*/ 12690 h 12763"/>
                <a:gd name="T16" fmla="*/ 293 w 17586"/>
                <a:gd name="T17" fmla="*/ 12714 h 12763"/>
                <a:gd name="T18" fmla="*/ 366 w 17586"/>
                <a:gd name="T19" fmla="*/ 12763 h 12763"/>
                <a:gd name="T20" fmla="*/ 488 w 17586"/>
                <a:gd name="T21" fmla="*/ 12763 h 12763"/>
                <a:gd name="T22" fmla="*/ 17585 w 17586"/>
                <a:gd name="T23" fmla="*/ 12763 h 12763"/>
                <a:gd name="T24" fmla="*/ 0 w 17586"/>
                <a:gd name="T25" fmla="*/ 0 h 12763"/>
                <a:gd name="T26" fmla="*/ 17586 w 17586"/>
                <a:gd name="T27" fmla="*/ 12763 h 1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3319" name="Shape 450"/>
            <p:cNvSpPr>
              <a:spLocks/>
            </p:cNvSpPr>
            <p:nvPr/>
          </p:nvSpPr>
          <p:spPr bwMode="auto">
            <a:xfrm>
              <a:off x="39701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1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3320" name="Shape 451"/>
            <p:cNvSpPr>
              <a:spLocks/>
            </p:cNvSpPr>
            <p:nvPr/>
          </p:nvSpPr>
          <p:spPr bwMode="auto">
            <a:xfrm>
              <a:off x="42788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0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3321" name="Shape 452"/>
            <p:cNvSpPr>
              <a:spLocks/>
            </p:cNvSpPr>
            <p:nvPr/>
          </p:nvSpPr>
          <p:spPr bwMode="auto">
            <a:xfrm>
              <a:off x="4073000" y="3716600"/>
              <a:ext cx="77350" cy="278900"/>
            </a:xfrm>
            <a:custGeom>
              <a:avLst/>
              <a:gdLst>
                <a:gd name="T0" fmla="*/ 3094 w 3094"/>
                <a:gd name="T1" fmla="*/ 11155 h 11156"/>
                <a:gd name="T2" fmla="*/ 3094 w 3094"/>
                <a:gd name="T3" fmla="*/ 488 h 11156"/>
                <a:gd name="T4" fmla="*/ 3094 w 3094"/>
                <a:gd name="T5" fmla="*/ 488 h 11156"/>
                <a:gd name="T6" fmla="*/ 3094 w 3094"/>
                <a:gd name="T7" fmla="*/ 391 h 11156"/>
                <a:gd name="T8" fmla="*/ 3070 w 3094"/>
                <a:gd name="T9" fmla="*/ 293 h 11156"/>
                <a:gd name="T10" fmla="*/ 3021 w 3094"/>
                <a:gd name="T11" fmla="*/ 220 h 11156"/>
                <a:gd name="T12" fmla="*/ 2948 w 3094"/>
                <a:gd name="T13" fmla="*/ 147 h 11156"/>
                <a:gd name="T14" fmla="*/ 2899 w 3094"/>
                <a:gd name="T15" fmla="*/ 98 h 11156"/>
                <a:gd name="T16" fmla="*/ 2802 w 3094"/>
                <a:gd name="T17" fmla="*/ 50 h 11156"/>
                <a:gd name="T18" fmla="*/ 2704 w 3094"/>
                <a:gd name="T19" fmla="*/ 25 h 11156"/>
                <a:gd name="T20" fmla="*/ 2607 w 3094"/>
                <a:gd name="T21" fmla="*/ 1 h 11156"/>
                <a:gd name="T22" fmla="*/ 488 w 3094"/>
                <a:gd name="T23" fmla="*/ 1 h 11156"/>
                <a:gd name="T24" fmla="*/ 488 w 3094"/>
                <a:gd name="T25" fmla="*/ 1 h 11156"/>
                <a:gd name="T26" fmla="*/ 391 w 3094"/>
                <a:gd name="T27" fmla="*/ 25 h 11156"/>
                <a:gd name="T28" fmla="*/ 293 w 3094"/>
                <a:gd name="T29" fmla="*/ 50 h 11156"/>
                <a:gd name="T30" fmla="*/ 220 w 3094"/>
                <a:gd name="T31" fmla="*/ 98 h 11156"/>
                <a:gd name="T32" fmla="*/ 147 w 3094"/>
                <a:gd name="T33" fmla="*/ 147 h 11156"/>
                <a:gd name="T34" fmla="*/ 74 w 3094"/>
                <a:gd name="T35" fmla="*/ 220 h 11156"/>
                <a:gd name="T36" fmla="*/ 50 w 3094"/>
                <a:gd name="T37" fmla="*/ 293 h 11156"/>
                <a:gd name="T38" fmla="*/ 1 w 3094"/>
                <a:gd name="T39" fmla="*/ 391 h 11156"/>
                <a:gd name="T40" fmla="*/ 1 w 3094"/>
                <a:gd name="T41" fmla="*/ 488 h 11156"/>
                <a:gd name="T42" fmla="*/ 1 w 3094"/>
                <a:gd name="T43" fmla="*/ 11155 h 11156"/>
                <a:gd name="T44" fmla="*/ 3094 w 3094"/>
                <a:gd name="T45" fmla="*/ 11155 h 11156"/>
                <a:gd name="T46" fmla="*/ 0 w 3094"/>
                <a:gd name="T47" fmla="*/ 0 h 11156"/>
                <a:gd name="T48" fmla="*/ 3094 w 3094"/>
                <a:gd name="T49" fmla="*/ 11156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3322" name="Shape 453"/>
            <p:cNvSpPr>
              <a:spLocks/>
            </p:cNvSpPr>
            <p:nvPr/>
          </p:nvSpPr>
          <p:spPr bwMode="auto">
            <a:xfrm>
              <a:off x="4175900" y="3787250"/>
              <a:ext cx="77350" cy="208250"/>
            </a:xfrm>
            <a:custGeom>
              <a:avLst/>
              <a:gdLst>
                <a:gd name="T0" fmla="*/ 3094 w 3094"/>
                <a:gd name="T1" fmla="*/ 8329 h 8330"/>
                <a:gd name="T2" fmla="*/ 3094 w 3094"/>
                <a:gd name="T3" fmla="*/ 487 h 8330"/>
                <a:gd name="T4" fmla="*/ 3094 w 3094"/>
                <a:gd name="T5" fmla="*/ 487 h 8330"/>
                <a:gd name="T6" fmla="*/ 3094 w 3094"/>
                <a:gd name="T7" fmla="*/ 390 h 8330"/>
                <a:gd name="T8" fmla="*/ 3070 w 3094"/>
                <a:gd name="T9" fmla="*/ 292 h 8330"/>
                <a:gd name="T10" fmla="*/ 3021 w 3094"/>
                <a:gd name="T11" fmla="*/ 219 h 8330"/>
                <a:gd name="T12" fmla="*/ 2948 w 3094"/>
                <a:gd name="T13" fmla="*/ 146 h 8330"/>
                <a:gd name="T14" fmla="*/ 2899 w 3094"/>
                <a:gd name="T15" fmla="*/ 97 h 8330"/>
                <a:gd name="T16" fmla="*/ 2802 w 3094"/>
                <a:gd name="T17" fmla="*/ 49 h 8330"/>
                <a:gd name="T18" fmla="*/ 2704 w 3094"/>
                <a:gd name="T19" fmla="*/ 24 h 8330"/>
                <a:gd name="T20" fmla="*/ 2607 w 3094"/>
                <a:gd name="T21" fmla="*/ 0 h 8330"/>
                <a:gd name="T22" fmla="*/ 488 w 3094"/>
                <a:gd name="T23" fmla="*/ 0 h 8330"/>
                <a:gd name="T24" fmla="*/ 488 w 3094"/>
                <a:gd name="T25" fmla="*/ 0 h 8330"/>
                <a:gd name="T26" fmla="*/ 391 w 3094"/>
                <a:gd name="T27" fmla="*/ 24 h 8330"/>
                <a:gd name="T28" fmla="*/ 293 w 3094"/>
                <a:gd name="T29" fmla="*/ 49 h 8330"/>
                <a:gd name="T30" fmla="*/ 220 w 3094"/>
                <a:gd name="T31" fmla="*/ 97 h 8330"/>
                <a:gd name="T32" fmla="*/ 147 w 3094"/>
                <a:gd name="T33" fmla="*/ 146 h 8330"/>
                <a:gd name="T34" fmla="*/ 74 w 3094"/>
                <a:gd name="T35" fmla="*/ 219 h 8330"/>
                <a:gd name="T36" fmla="*/ 50 w 3094"/>
                <a:gd name="T37" fmla="*/ 292 h 8330"/>
                <a:gd name="T38" fmla="*/ 1 w 3094"/>
                <a:gd name="T39" fmla="*/ 390 h 8330"/>
                <a:gd name="T40" fmla="*/ 1 w 3094"/>
                <a:gd name="T41" fmla="*/ 487 h 8330"/>
                <a:gd name="T42" fmla="*/ 1 w 3094"/>
                <a:gd name="T43" fmla="*/ 8329 h 8330"/>
                <a:gd name="T44" fmla="*/ 3094 w 3094"/>
                <a:gd name="T45" fmla="*/ 8329 h 8330"/>
                <a:gd name="T46" fmla="*/ 0 w 3094"/>
                <a:gd name="T47" fmla="*/ 0 h 8330"/>
                <a:gd name="T48" fmla="*/ 3094 w 3094"/>
                <a:gd name="T49" fmla="*/ 8330 h 8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Measures of Attendance</a:t>
            </a:r>
          </a:p>
        </p:txBody>
      </p:sp>
      <p:sp>
        <p:nvSpPr>
          <p:cNvPr id="16" name="Shape 149"/>
          <p:cNvSpPr/>
          <p:nvPr/>
        </p:nvSpPr>
        <p:spPr>
          <a:xfrm>
            <a:off x="509484" y="2511249"/>
            <a:ext cx="590095" cy="406543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5" name="Shape 138"/>
          <p:cNvSpPr/>
          <p:nvPr/>
        </p:nvSpPr>
        <p:spPr>
          <a:xfrm>
            <a:off x="2491774" y="4588933"/>
            <a:ext cx="7322305" cy="1962349"/>
          </a:xfrm>
          <a:prstGeom prst="homePlate">
            <a:avLst>
              <a:gd name="adj" fmla="val 35440"/>
            </a:avLst>
          </a:prstGeom>
          <a:solidFill>
            <a:srgbClr val="3B8D6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7" name="Shape 140"/>
          <p:cNvSpPr/>
          <p:nvPr/>
        </p:nvSpPr>
        <p:spPr>
          <a:xfrm>
            <a:off x="2491775" y="2412450"/>
            <a:ext cx="7124373" cy="1223618"/>
          </a:xfrm>
          <a:prstGeom prst="homePlate">
            <a:avLst>
              <a:gd name="adj" fmla="val 35440"/>
            </a:avLst>
          </a:prstGeom>
          <a:solidFill>
            <a:srgbClr val="94BF6E"/>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8" name="Shape 141"/>
          <p:cNvSpPr/>
          <p:nvPr/>
        </p:nvSpPr>
        <p:spPr>
          <a:xfrm>
            <a:off x="224025" y="2079233"/>
            <a:ext cx="2299128" cy="1575338"/>
          </a:xfrm>
          <a:custGeom>
            <a:avLst/>
            <a:gdLst/>
            <a:ahLst/>
            <a:cxnLst/>
            <a:rect l="0" t="0" r="0" b="0"/>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6" name="Shape 139"/>
          <p:cNvSpPr/>
          <p:nvPr/>
        </p:nvSpPr>
        <p:spPr>
          <a:xfrm>
            <a:off x="2491772" y="3605828"/>
            <a:ext cx="7124376" cy="1084206"/>
          </a:xfrm>
          <a:prstGeom prst="homePlate">
            <a:avLst>
              <a:gd name="adj" fmla="val 35440"/>
            </a:avLst>
          </a:prstGeom>
          <a:solidFill>
            <a:srgbClr val="165751"/>
          </a:solidFill>
          <a:ln>
            <a:noFill/>
          </a:ln>
        </p:spPr>
        <p:txBody>
          <a:bodyPr lIns="91425" tIns="45700" rIns="91425" bIns="45700" anchor="ctr" anchorCtr="0">
            <a:noAutofit/>
          </a:bodyPr>
          <a:lstStyle/>
          <a:p>
            <a:pPr marL="0" marR="0" lvl="0" indent="-69850" algn="l" rtl="0">
              <a:lnSpc>
                <a:spcPct val="100000"/>
              </a:lnSpc>
              <a:spcBef>
                <a:spcPts val="0"/>
              </a:spcBef>
              <a:spcAft>
                <a:spcPts val="0"/>
              </a:spcAft>
              <a:buNone/>
            </a:pPr>
            <a:endParaRPr/>
          </a:p>
        </p:txBody>
      </p:sp>
      <p:sp>
        <p:nvSpPr>
          <p:cNvPr id="9" name="Shape 142"/>
          <p:cNvSpPr/>
          <p:nvPr/>
        </p:nvSpPr>
        <p:spPr>
          <a:xfrm>
            <a:off x="224026" y="3428991"/>
            <a:ext cx="2299280" cy="1259099"/>
          </a:xfrm>
          <a:custGeom>
            <a:avLst/>
            <a:gdLst/>
            <a:ahLst/>
            <a:cxnLst/>
            <a:rect l="0" t="0" r="0" b="0"/>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0" name="Shape 143"/>
          <p:cNvSpPr/>
          <p:nvPr/>
        </p:nvSpPr>
        <p:spPr>
          <a:xfrm rot="10800000" flipH="1">
            <a:off x="224026" y="4688090"/>
            <a:ext cx="2299446" cy="2169909"/>
          </a:xfrm>
          <a:custGeom>
            <a:avLst/>
            <a:gdLst/>
            <a:ahLst/>
            <a:cxnLst/>
            <a:rect l="0" t="0" r="0" b="0"/>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19" name="Shape 152"/>
          <p:cNvSpPr txBox="1"/>
          <p:nvPr/>
        </p:nvSpPr>
        <p:spPr>
          <a:xfrm>
            <a:off x="2696446" y="2777549"/>
            <a:ext cx="5915363" cy="800066"/>
          </a:xfrm>
          <a:prstGeom prst="rect">
            <a:avLst/>
          </a:prstGeom>
          <a:noFill/>
          <a:ln>
            <a:noFill/>
          </a:ln>
        </p:spPr>
        <p:txBody>
          <a:bodyPr lIns="91425" tIns="45700" rIns="91425" bIns="45700" anchor="ctr" anchorCtr="0">
            <a:noAutofit/>
          </a:bodyPr>
          <a:lstStyle/>
          <a:p>
            <a:pPr>
              <a:lnSpc>
                <a:spcPct val="83333"/>
              </a:lnSpc>
              <a:spcBef>
                <a:spcPts val="0"/>
              </a:spcBef>
              <a:buSzPct val="25000"/>
            </a:pPr>
            <a:r>
              <a:rPr lang="en-US" sz="1900" dirty="0">
                <a:solidFill>
                  <a:schemeClr val="bg1"/>
                </a:solidFill>
                <a:latin typeface="Gill Sans MT"/>
                <a:cs typeface="Gill Sans MT"/>
              </a:rPr>
              <a:t>How many students show up to school every day? The percent of enrolled students who attend school each day.  It is used in some states for allocating funding.</a:t>
            </a:r>
          </a:p>
          <a:p>
            <a:pPr marL="0" marR="0" lvl="0" indent="0" algn="l" rtl="0">
              <a:lnSpc>
                <a:spcPct val="83333"/>
              </a:lnSpc>
              <a:spcBef>
                <a:spcPts val="0"/>
              </a:spcBef>
              <a:buSzPct val="25000"/>
              <a:buNone/>
            </a:pPr>
            <a:endParaRPr lang="en" sz="2000" i="0" u="none" strike="noStrike" cap="none" dirty="0">
              <a:solidFill>
                <a:schemeClr val="bg1"/>
              </a:solidFill>
              <a:latin typeface="Gill Sans MT"/>
              <a:ea typeface="Nixie One"/>
              <a:cs typeface="Gill Sans MT"/>
              <a:sym typeface="Nixie One"/>
            </a:endParaRPr>
          </a:p>
        </p:txBody>
      </p:sp>
      <p:sp>
        <p:nvSpPr>
          <p:cNvPr id="29" name="Shape 162"/>
          <p:cNvSpPr/>
          <p:nvPr/>
        </p:nvSpPr>
        <p:spPr>
          <a:xfrm flipH="1">
            <a:off x="2414211" y="2307130"/>
            <a:ext cx="109261" cy="4377914"/>
          </a:xfrm>
          <a:custGeom>
            <a:avLst/>
            <a:gdLst/>
            <a:ahLst/>
            <a:cxnLst/>
            <a:rect l="0" t="0" r="0" b="0"/>
            <a:pathLst>
              <a:path w="120000" h="120000" extrusionOk="0">
                <a:moveTo>
                  <a:pt x="0" y="115785"/>
                </a:moveTo>
                <a:lnTo>
                  <a:pt x="0" y="3719"/>
                </a:lnTo>
                <a:lnTo>
                  <a:pt x="120000" y="0"/>
                </a:lnTo>
                <a:lnTo>
                  <a:pt x="120000" y="120000"/>
                </a:lnTo>
                <a:lnTo>
                  <a:pt x="0" y="115785"/>
                </a:lnTo>
                <a:close/>
              </a:path>
            </a:pathLst>
          </a:custGeom>
          <a:gradFill>
            <a:gsLst>
              <a:gs pos="0">
                <a:srgbClr val="FFFFFF">
                  <a:alpha val="9803"/>
                </a:srgbClr>
              </a:gs>
              <a:gs pos="100000">
                <a:srgbClr val="FFFFFF">
                  <a:alpha val="24705"/>
                </a:srgbClr>
              </a:gs>
            </a:gsLst>
            <a:lin ang="0" scaled="0"/>
          </a:gradFill>
          <a:ln>
            <a:noFill/>
          </a:ln>
        </p:spPr>
        <p:txBody>
          <a:bodyPr lIns="91425" tIns="45700" rIns="91425" bIns="45700" anchor="ctr" anchorCtr="0">
            <a:noAutofit/>
          </a:bodyPr>
          <a:lstStyle/>
          <a:p>
            <a:pPr marL="0" marR="0" lvl="0" indent="0" algn="ctr" rtl="0">
              <a:spcBef>
                <a:spcPts val="0"/>
              </a:spcBef>
              <a:buNone/>
            </a:pPr>
            <a:endParaRPr sz="2400" b="0" i="0" u="none" strike="noStrike" cap="none">
              <a:solidFill>
                <a:srgbClr val="FFFFFF"/>
              </a:solidFill>
              <a:latin typeface="Arial"/>
              <a:ea typeface="Arial"/>
              <a:cs typeface="Arial"/>
              <a:sym typeface="Arial"/>
            </a:endParaRPr>
          </a:p>
        </p:txBody>
      </p:sp>
      <p:sp>
        <p:nvSpPr>
          <p:cNvPr id="55" name="TextBox 54"/>
          <p:cNvSpPr txBox="1"/>
          <p:nvPr/>
        </p:nvSpPr>
        <p:spPr>
          <a:xfrm>
            <a:off x="509484" y="2340758"/>
            <a:ext cx="1700746" cy="1015663"/>
          </a:xfrm>
          <a:prstGeom prst="rect">
            <a:avLst/>
          </a:prstGeom>
          <a:noFill/>
        </p:spPr>
        <p:txBody>
          <a:bodyPr wrap="square" rtlCol="0">
            <a:spAutoFit/>
          </a:bodyPr>
          <a:lstStyle/>
          <a:p>
            <a:pPr algn="ctr"/>
            <a:r>
              <a:rPr lang="en-US" sz="2000" b="1" dirty="0">
                <a:solidFill>
                  <a:srgbClr val="FFFFFF"/>
                </a:solidFill>
                <a:latin typeface="Rockwell"/>
                <a:cs typeface="Rockwell"/>
              </a:rPr>
              <a:t>Average Daily Attendance</a:t>
            </a:r>
          </a:p>
        </p:txBody>
      </p:sp>
      <p:sp>
        <p:nvSpPr>
          <p:cNvPr id="56" name="TextBox 55"/>
          <p:cNvSpPr txBox="1"/>
          <p:nvPr/>
        </p:nvSpPr>
        <p:spPr>
          <a:xfrm>
            <a:off x="509484" y="3888023"/>
            <a:ext cx="1700746" cy="400110"/>
          </a:xfrm>
          <a:prstGeom prst="rect">
            <a:avLst/>
          </a:prstGeom>
          <a:noFill/>
        </p:spPr>
        <p:txBody>
          <a:bodyPr wrap="square" rtlCol="0">
            <a:spAutoFit/>
          </a:bodyPr>
          <a:lstStyle/>
          <a:p>
            <a:pPr algn="ctr"/>
            <a:r>
              <a:rPr lang="en-US" sz="2000" b="1" dirty="0">
                <a:solidFill>
                  <a:srgbClr val="FFFFFF"/>
                </a:solidFill>
                <a:latin typeface="Rockwell"/>
                <a:cs typeface="Rockwell"/>
              </a:rPr>
              <a:t>Truancy</a:t>
            </a:r>
          </a:p>
        </p:txBody>
      </p:sp>
      <p:sp>
        <p:nvSpPr>
          <p:cNvPr id="57" name="TextBox 56"/>
          <p:cNvSpPr txBox="1"/>
          <p:nvPr/>
        </p:nvSpPr>
        <p:spPr>
          <a:xfrm>
            <a:off x="509484" y="5258708"/>
            <a:ext cx="1700746" cy="707886"/>
          </a:xfrm>
          <a:prstGeom prst="rect">
            <a:avLst/>
          </a:prstGeom>
          <a:noFill/>
        </p:spPr>
        <p:txBody>
          <a:bodyPr wrap="square" rtlCol="0">
            <a:spAutoFit/>
          </a:bodyPr>
          <a:lstStyle/>
          <a:p>
            <a:pPr algn="ctr"/>
            <a:r>
              <a:rPr lang="en-US" sz="2000" b="1" dirty="0">
                <a:solidFill>
                  <a:srgbClr val="FFFFFF"/>
                </a:solidFill>
                <a:latin typeface="Rockwell"/>
                <a:cs typeface="Rockwell"/>
              </a:rPr>
              <a:t>Chronic</a:t>
            </a:r>
          </a:p>
          <a:p>
            <a:pPr algn="ctr"/>
            <a:r>
              <a:rPr lang="en-US" sz="2000" b="1" dirty="0">
                <a:solidFill>
                  <a:srgbClr val="FFFFFF"/>
                </a:solidFill>
                <a:latin typeface="Rockwell"/>
                <a:cs typeface="Rockwell"/>
              </a:rPr>
              <a:t>Absence</a:t>
            </a:r>
          </a:p>
        </p:txBody>
      </p:sp>
      <p:sp>
        <p:nvSpPr>
          <p:cNvPr id="58" name="Shape 152"/>
          <p:cNvSpPr txBox="1"/>
          <p:nvPr/>
        </p:nvSpPr>
        <p:spPr>
          <a:xfrm>
            <a:off x="2616606" y="3820287"/>
            <a:ext cx="6248002" cy="800066"/>
          </a:xfrm>
          <a:prstGeom prst="rect">
            <a:avLst/>
          </a:prstGeom>
          <a:noFill/>
          <a:ln>
            <a:noFill/>
          </a:ln>
        </p:spPr>
        <p:txBody>
          <a:bodyPr lIns="91425" tIns="45700" rIns="91425" bIns="45700" anchor="ctr" anchorCtr="0">
            <a:noAutofit/>
          </a:bodyPr>
          <a:lstStyle/>
          <a:p>
            <a:pPr lvl="0"/>
            <a:r>
              <a:rPr lang="en-US" sz="1900" dirty="0">
                <a:solidFill>
                  <a:srgbClr val="FFFFFF"/>
                </a:solidFill>
                <a:latin typeface="Gill Sans MT"/>
                <a:cs typeface="Gill Sans MT"/>
              </a:rPr>
              <a:t>Who is missing school without permission? Typically refers only to unexcused absences.  Each state has the authority to define truancy and when it triggers legal intervention. </a:t>
            </a:r>
          </a:p>
          <a:p>
            <a:pPr marL="0" marR="0" lvl="0" indent="0" algn="l" rtl="0">
              <a:lnSpc>
                <a:spcPct val="83333"/>
              </a:lnSpc>
              <a:spcBef>
                <a:spcPts val="0"/>
              </a:spcBef>
              <a:buSzPct val="25000"/>
              <a:buNone/>
            </a:pPr>
            <a:endParaRPr lang="en" sz="1900" i="0" u="none" strike="noStrike" cap="none" dirty="0">
              <a:solidFill>
                <a:srgbClr val="FFFFFF"/>
              </a:solidFill>
              <a:latin typeface="Gill Sans MT"/>
              <a:ea typeface="Nixie One"/>
              <a:cs typeface="Gill Sans MT"/>
              <a:sym typeface="Nixie One"/>
            </a:endParaRPr>
          </a:p>
        </p:txBody>
      </p:sp>
      <p:sp>
        <p:nvSpPr>
          <p:cNvPr id="59" name="TextBox 58"/>
          <p:cNvSpPr txBox="1"/>
          <p:nvPr/>
        </p:nvSpPr>
        <p:spPr>
          <a:xfrm>
            <a:off x="2616606" y="4690034"/>
            <a:ext cx="6447554" cy="2062103"/>
          </a:xfrm>
          <a:prstGeom prst="rect">
            <a:avLst/>
          </a:prstGeom>
          <a:noFill/>
        </p:spPr>
        <p:txBody>
          <a:bodyPr wrap="square" rtlCol="0">
            <a:spAutoFit/>
          </a:bodyPr>
          <a:lstStyle/>
          <a:p>
            <a:pPr lvl="0"/>
            <a:r>
              <a:rPr lang="en-US" sz="1900" dirty="0">
                <a:solidFill>
                  <a:srgbClr val="FFFFFF"/>
                </a:solidFill>
                <a:latin typeface="Gill Sans MT"/>
                <a:cs typeface="Gill Sans MT"/>
              </a:rPr>
              <a:t>Who is missing so much school they are academically at risk? Broadly means missing too much school for any reason -- excused, unexcused, etc.  Researchers commonly define it as missing 10% of school.  OCR currently defines it as missing 15 days and will be releasing a report in Spring 2016.  Chronic absence is a required reporting metric in ESSA. </a:t>
            </a:r>
          </a:p>
          <a:p>
            <a:endParaRPr lang="en-US" dirty="0"/>
          </a:p>
        </p:txBody>
      </p:sp>
      <p:grpSp>
        <p:nvGrpSpPr>
          <p:cNvPr id="60" name="Shape 658"/>
          <p:cNvGrpSpPr/>
          <p:nvPr/>
        </p:nvGrpSpPr>
        <p:grpSpPr>
          <a:xfrm>
            <a:off x="317320" y="1221311"/>
            <a:ext cx="384328" cy="368673"/>
            <a:chOff x="5233525" y="4954450"/>
            <a:chExt cx="538275" cy="516350"/>
          </a:xfrm>
        </p:grpSpPr>
        <p:sp>
          <p:nvSpPr>
            <p:cNvPr id="61" name="Shape 65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6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6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6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6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6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6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6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6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6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498742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3000" y="0"/>
            <a:ext cx="6858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685800" eaLnBrk="1" fontAlgn="auto" hangingPunct="1">
              <a:spcBef>
                <a:spcPts val="0"/>
              </a:spcBef>
              <a:spcAft>
                <a:spcPts val="0"/>
              </a:spcAft>
              <a:defRPr/>
            </a:pPr>
            <a:endParaRPr lang="en-US" sz="2700" b="1" kern="0" dirty="0">
              <a:latin typeface="+mj-lt"/>
              <a:ea typeface="Arial"/>
              <a:sym typeface="Arial"/>
            </a:endParaRPr>
          </a:p>
        </p:txBody>
      </p:sp>
      <p:sp>
        <p:nvSpPr>
          <p:cNvPr id="20482"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Chronic absence is especially challenging for low-income children </a:t>
            </a:r>
          </a:p>
        </p:txBody>
      </p:sp>
      <p:sp>
        <p:nvSpPr>
          <p:cNvPr id="5" name="Content Placeholder 2"/>
          <p:cNvSpPr>
            <a:spLocks noGrp="1"/>
          </p:cNvSpPr>
          <p:nvPr>
            <p:ph type="body" idx="1"/>
          </p:nvPr>
        </p:nvSpPr>
        <p:spPr>
          <a:xfrm>
            <a:off x="436564" y="2182284"/>
            <a:ext cx="8250237" cy="4385733"/>
          </a:xfrm>
        </p:spPr>
        <p:txBody>
          <a:bodyPr rtlCol="0">
            <a:noAutofit/>
          </a:bodyPr>
          <a:lstStyle/>
          <a:p>
            <a:pPr eaLnBrk="1" fontAlgn="auto" hangingPunct="1">
              <a:lnSpc>
                <a:spcPct val="120000"/>
              </a:lnSpc>
              <a:spcAft>
                <a:spcPts val="0"/>
              </a:spcAft>
              <a:buClr>
                <a:schemeClr val="accent3"/>
              </a:buClr>
              <a:buSzPct val="80000"/>
              <a:buFont typeface="Wingdings" charset="2"/>
              <a:buChar char="ü"/>
              <a:defRPr/>
            </a:pPr>
            <a:r>
              <a:rPr lang="en-US" sz="2000" dirty="0">
                <a:solidFill>
                  <a:schemeClr val="accent1"/>
                </a:solidFill>
                <a:ea typeface="Nixie One"/>
                <a:sym typeface="Nixie One"/>
              </a:rPr>
              <a:t>Poor children are </a:t>
            </a:r>
            <a:r>
              <a:rPr lang="en-US" sz="2000" b="1" dirty="0">
                <a:solidFill>
                  <a:srgbClr val="84B45E"/>
                </a:solidFill>
                <a:ea typeface="Nixie One"/>
                <a:sym typeface="Nixie One"/>
              </a:rPr>
              <a:t>4x</a:t>
            </a:r>
            <a:r>
              <a:rPr lang="en-US" sz="2000" dirty="0">
                <a:solidFill>
                  <a:schemeClr val="accent1"/>
                </a:solidFill>
                <a:ea typeface="Nixie One"/>
                <a:sym typeface="Nixie One"/>
              </a:rPr>
              <a:t> more likely to be chronically absent in K than their highest income peers.</a:t>
            </a:r>
          </a:p>
          <a:p>
            <a:pPr eaLnBrk="1" fontAlgn="auto" hangingPunct="1">
              <a:lnSpc>
                <a:spcPct val="120000"/>
              </a:lnSpc>
              <a:spcAft>
                <a:spcPts val="0"/>
              </a:spcAft>
              <a:buClr>
                <a:schemeClr val="accent3"/>
              </a:buClr>
              <a:buSzPct val="80000"/>
              <a:buFont typeface="Wingdings" charset="2"/>
              <a:buChar char="ü"/>
              <a:defRPr/>
            </a:pPr>
            <a:r>
              <a:rPr lang="en-US" sz="2000" dirty="0">
                <a:solidFill>
                  <a:schemeClr val="accent1"/>
                </a:solidFill>
                <a:ea typeface="Nixie One"/>
                <a:sym typeface="Nixie One"/>
              </a:rPr>
              <a:t>Children in poverty are more likely to lack basic health and safety supports (health care, transportation, stable housing, food, clothes, etc.) that ensure a child is more likely to get to school. </a:t>
            </a:r>
          </a:p>
          <a:p>
            <a:pPr eaLnBrk="1" fontAlgn="auto" hangingPunct="1">
              <a:lnSpc>
                <a:spcPct val="120000"/>
              </a:lnSpc>
              <a:spcAft>
                <a:spcPts val="0"/>
              </a:spcAft>
              <a:buClr>
                <a:schemeClr val="accent3"/>
              </a:buClr>
              <a:buSzPct val="80000"/>
              <a:buFont typeface="Wingdings" charset="2"/>
              <a:buChar char="ü"/>
              <a:defRPr/>
            </a:pPr>
            <a:r>
              <a:rPr lang="en-US" sz="2000" dirty="0">
                <a:solidFill>
                  <a:schemeClr val="accent1"/>
                </a:solidFill>
                <a:ea typeface="Nixie One"/>
                <a:sym typeface="Nixie One"/>
              </a:rPr>
              <a:t>The adverse impact of absenteeism on literacy development is </a:t>
            </a:r>
            <a:r>
              <a:rPr lang="en-US" sz="2000" b="1" dirty="0">
                <a:solidFill>
                  <a:schemeClr val="accent3"/>
                </a:solidFill>
                <a:ea typeface="Nixie One"/>
                <a:sym typeface="Nixie One"/>
              </a:rPr>
              <a:t>75% greater </a:t>
            </a:r>
            <a:r>
              <a:rPr lang="en-US" sz="2000" dirty="0">
                <a:solidFill>
                  <a:schemeClr val="accent1"/>
                </a:solidFill>
                <a:ea typeface="Nixie One"/>
                <a:sym typeface="Nixie One"/>
              </a:rPr>
              <a:t>for these children than for their middle class peers.</a:t>
            </a:r>
          </a:p>
          <a:p>
            <a:pPr marL="0" indent="0" eaLnBrk="1" fontAlgn="auto" hangingPunct="1">
              <a:spcAft>
                <a:spcPts val="0"/>
              </a:spcAft>
              <a:buClr>
                <a:srgbClr val="114454"/>
              </a:buClr>
              <a:buFont typeface="Nixie One"/>
              <a:buChar char="▪"/>
              <a:defRPr/>
            </a:pPr>
            <a:endParaRPr lang="en-US" sz="1350" dirty="0">
              <a:solidFill>
                <a:srgbClr val="114454"/>
              </a:solidFill>
              <a:ea typeface="Nixie One"/>
              <a:sym typeface="Nixie One"/>
            </a:endParaRPr>
          </a:p>
        </p:txBody>
      </p:sp>
      <p:sp>
        <p:nvSpPr>
          <p:cNvPr id="22532" name="TextBox 5"/>
          <p:cNvSpPr txBox="1">
            <a:spLocks noChangeArrowheads="1"/>
          </p:cNvSpPr>
          <p:nvPr/>
        </p:nvSpPr>
        <p:spPr bwMode="auto">
          <a:xfrm>
            <a:off x="608014" y="6013451"/>
            <a:ext cx="1362075"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85800" eaLnBrk="1" fontAlgn="auto" hangingPunct="1">
              <a:spcBef>
                <a:spcPts val="0"/>
              </a:spcBef>
              <a:spcAft>
                <a:spcPts val="0"/>
              </a:spcAft>
              <a:defRPr/>
            </a:pPr>
            <a:r>
              <a:rPr lang="en-US" sz="500" kern="0" dirty="0">
                <a:latin typeface="Gill Sans"/>
                <a:ea typeface="Arial"/>
                <a:cs typeface="Gill Sans"/>
                <a:sym typeface="Arial"/>
              </a:rPr>
              <a:t>* (Romero &amp; Lee 2007)</a:t>
            </a:r>
          </a:p>
          <a:p>
            <a:pPr defTabSz="685800" eaLnBrk="1" fontAlgn="auto" hangingPunct="1">
              <a:spcBef>
                <a:spcPts val="0"/>
              </a:spcBef>
              <a:spcAft>
                <a:spcPts val="0"/>
              </a:spcAft>
              <a:defRPr/>
            </a:pPr>
            <a:endParaRPr lang="en-US" sz="1350" kern="0" dirty="0">
              <a:latin typeface="Calibri" pitchFamily="34" charset="0"/>
              <a:ea typeface="Arial"/>
              <a:sym typeface="Arial"/>
            </a:endParaRPr>
          </a:p>
        </p:txBody>
      </p:sp>
      <p:sp>
        <p:nvSpPr>
          <p:cNvPr id="20485" name="Shape 482"/>
          <p:cNvSpPr>
            <a:spLocks/>
          </p:cNvSpPr>
          <p:nvPr/>
        </p:nvSpPr>
        <p:spPr bwMode="auto">
          <a:xfrm>
            <a:off x="422441" y="1159934"/>
            <a:ext cx="457200" cy="457200"/>
          </a:xfrm>
          <a:custGeom>
            <a:avLst/>
            <a:gdLst>
              <a:gd name="T0" fmla="*/ 8987 w 16221"/>
              <a:gd name="T1" fmla="*/ 488 h 14176"/>
              <a:gd name="T2" fmla="*/ 8720 w 16221"/>
              <a:gd name="T3" fmla="*/ 196 h 14176"/>
              <a:gd name="T4" fmla="*/ 8379 w 16221"/>
              <a:gd name="T5" fmla="*/ 25 h 14176"/>
              <a:gd name="T6" fmla="*/ 8111 w 16221"/>
              <a:gd name="T7" fmla="*/ 1 h 14176"/>
              <a:gd name="T8" fmla="*/ 7721 w 16221"/>
              <a:gd name="T9" fmla="*/ 74 h 14176"/>
              <a:gd name="T10" fmla="*/ 7404 w 16221"/>
              <a:gd name="T11" fmla="*/ 293 h 14176"/>
              <a:gd name="T12" fmla="*/ 147 w 16221"/>
              <a:gd name="T13" fmla="*/ 12665 h 14176"/>
              <a:gd name="T14" fmla="*/ 25 w 16221"/>
              <a:gd name="T15" fmla="*/ 12909 h 14176"/>
              <a:gd name="T16" fmla="*/ 0 w 16221"/>
              <a:gd name="T17" fmla="*/ 13177 h 14176"/>
              <a:gd name="T18" fmla="*/ 74 w 16221"/>
              <a:gd name="T19" fmla="*/ 13567 h 14176"/>
              <a:gd name="T20" fmla="*/ 220 w 16221"/>
              <a:gd name="T21" fmla="*/ 13786 h 14176"/>
              <a:gd name="T22" fmla="*/ 512 w 16221"/>
              <a:gd name="T23" fmla="*/ 14054 h 14176"/>
              <a:gd name="T24" fmla="*/ 877 w 16221"/>
              <a:gd name="T25" fmla="*/ 14175 h 14176"/>
              <a:gd name="T26" fmla="*/ 15198 w 16221"/>
              <a:gd name="T27" fmla="*/ 14175 h 14176"/>
              <a:gd name="T28" fmla="*/ 15588 w 16221"/>
              <a:gd name="T29" fmla="*/ 14102 h 14176"/>
              <a:gd name="T30" fmla="*/ 15929 w 16221"/>
              <a:gd name="T31" fmla="*/ 13883 h 14176"/>
              <a:gd name="T32" fmla="*/ 16075 w 16221"/>
              <a:gd name="T33" fmla="*/ 13688 h 14176"/>
              <a:gd name="T34" fmla="*/ 16221 w 16221"/>
              <a:gd name="T35" fmla="*/ 13299 h 14176"/>
              <a:gd name="T36" fmla="*/ 16221 w 16221"/>
              <a:gd name="T37" fmla="*/ 13031 h 14176"/>
              <a:gd name="T38" fmla="*/ 16075 w 16221"/>
              <a:gd name="T39" fmla="*/ 12665 h 14176"/>
              <a:gd name="T40" fmla="*/ 8111 w 16221"/>
              <a:gd name="T41" fmla="*/ 12349 h 14176"/>
              <a:gd name="T42" fmla="*/ 7575 w 16221"/>
              <a:gd name="T43" fmla="*/ 12178 h 14176"/>
              <a:gd name="T44" fmla="*/ 7210 w 16221"/>
              <a:gd name="T45" fmla="*/ 11764 h 14176"/>
              <a:gd name="T46" fmla="*/ 7136 w 16221"/>
              <a:gd name="T47" fmla="*/ 11375 h 14176"/>
              <a:gd name="T48" fmla="*/ 7307 w 16221"/>
              <a:gd name="T49" fmla="*/ 10839 h 14176"/>
              <a:gd name="T50" fmla="*/ 7721 w 16221"/>
              <a:gd name="T51" fmla="*/ 10473 h 14176"/>
              <a:gd name="T52" fmla="*/ 8111 w 16221"/>
              <a:gd name="T53" fmla="*/ 10400 h 14176"/>
              <a:gd name="T54" fmla="*/ 8646 w 16221"/>
              <a:gd name="T55" fmla="*/ 10571 h 14176"/>
              <a:gd name="T56" fmla="*/ 9012 w 16221"/>
              <a:gd name="T57" fmla="*/ 11009 h 14176"/>
              <a:gd name="T58" fmla="*/ 9085 w 16221"/>
              <a:gd name="T59" fmla="*/ 11375 h 14176"/>
              <a:gd name="T60" fmla="*/ 8914 w 16221"/>
              <a:gd name="T61" fmla="*/ 11910 h 14176"/>
              <a:gd name="T62" fmla="*/ 8476 w 16221"/>
              <a:gd name="T63" fmla="*/ 12276 h 14176"/>
              <a:gd name="T64" fmla="*/ 8111 w 16221"/>
              <a:gd name="T65" fmla="*/ 12349 h 14176"/>
              <a:gd name="T66" fmla="*/ 8939 w 16221"/>
              <a:gd name="T67" fmla="*/ 8915 h 14176"/>
              <a:gd name="T68" fmla="*/ 8793 w 16221"/>
              <a:gd name="T69" fmla="*/ 9304 h 14176"/>
              <a:gd name="T70" fmla="*/ 8452 w 16221"/>
              <a:gd name="T71" fmla="*/ 9572 h 14176"/>
              <a:gd name="T72" fmla="*/ 8038 w 16221"/>
              <a:gd name="T73" fmla="*/ 9621 h 14176"/>
              <a:gd name="T74" fmla="*/ 7770 w 16221"/>
              <a:gd name="T75" fmla="*/ 9572 h 14176"/>
              <a:gd name="T76" fmla="*/ 7429 w 16221"/>
              <a:gd name="T77" fmla="*/ 9304 h 14176"/>
              <a:gd name="T78" fmla="*/ 7283 w 16221"/>
              <a:gd name="T79" fmla="*/ 8915 h 14176"/>
              <a:gd name="T80" fmla="*/ 7015 w 16221"/>
              <a:gd name="T81" fmla="*/ 4945 h 14176"/>
              <a:gd name="T82" fmla="*/ 7161 w 16221"/>
              <a:gd name="T83" fmla="*/ 4604 h 14176"/>
              <a:gd name="T84" fmla="*/ 7526 w 16221"/>
              <a:gd name="T85" fmla="*/ 4409 h 14176"/>
              <a:gd name="T86" fmla="*/ 8573 w 16221"/>
              <a:gd name="T87" fmla="*/ 4385 h 14176"/>
              <a:gd name="T88" fmla="*/ 8963 w 16221"/>
              <a:gd name="T89" fmla="*/ 4506 h 14176"/>
              <a:gd name="T90" fmla="*/ 9182 w 16221"/>
              <a:gd name="T91" fmla="*/ 4823 h 14176"/>
              <a:gd name="T92" fmla="*/ 9231 w 16221"/>
              <a:gd name="T93" fmla="*/ 5091 h 14176"/>
              <a:gd name="T94" fmla="*/ 0 w 16221"/>
              <a:gd name="T95" fmla="*/ 0 h 14176"/>
              <a:gd name="T96" fmla="*/ 16221 w 16221"/>
              <a:gd name="T97" fmla="*/ 14176 h 1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16221" h="14176" fill="none" extrusionOk="0">
                <a:moveTo>
                  <a:pt x="16075" y="12665"/>
                </a:moveTo>
                <a:lnTo>
                  <a:pt x="8987" y="488"/>
                </a:lnTo>
                <a:lnTo>
                  <a:pt x="8914" y="390"/>
                </a:lnTo>
                <a:lnTo>
                  <a:pt x="8817" y="293"/>
                </a:lnTo>
                <a:lnTo>
                  <a:pt x="8720" y="196"/>
                </a:lnTo>
                <a:lnTo>
                  <a:pt x="8622" y="123"/>
                </a:lnTo>
                <a:lnTo>
                  <a:pt x="8500" y="74"/>
                </a:lnTo>
                <a:lnTo>
                  <a:pt x="8379" y="25"/>
                </a:lnTo>
                <a:lnTo>
                  <a:pt x="8232"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74" y="12787"/>
                </a:lnTo>
                <a:lnTo>
                  <a:pt x="25" y="12909"/>
                </a:lnTo>
                <a:lnTo>
                  <a:pt x="0" y="13031"/>
                </a:lnTo>
                <a:lnTo>
                  <a:pt x="0" y="13177"/>
                </a:lnTo>
                <a:lnTo>
                  <a:pt x="0" y="13299"/>
                </a:lnTo>
                <a:lnTo>
                  <a:pt x="25" y="13420"/>
                </a:lnTo>
                <a:lnTo>
                  <a:pt x="74" y="13567"/>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148" y="13567"/>
                </a:lnTo>
                <a:lnTo>
                  <a:pt x="16197" y="13420"/>
                </a:lnTo>
                <a:lnTo>
                  <a:pt x="16221" y="13299"/>
                </a:lnTo>
                <a:lnTo>
                  <a:pt x="16221" y="13177"/>
                </a:lnTo>
                <a:lnTo>
                  <a:pt x="16221" y="13031"/>
                </a:lnTo>
                <a:lnTo>
                  <a:pt x="16197" y="12909"/>
                </a:lnTo>
                <a:lnTo>
                  <a:pt x="16148" y="12787"/>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61" y="11569"/>
                </a:lnTo>
                <a:lnTo>
                  <a:pt x="9012" y="11764"/>
                </a:lnTo>
                <a:lnTo>
                  <a:pt x="8914" y="11910"/>
                </a:lnTo>
                <a:lnTo>
                  <a:pt x="8793" y="12057"/>
                </a:lnTo>
                <a:lnTo>
                  <a:pt x="8646" y="12178"/>
                </a:lnTo>
                <a:lnTo>
                  <a:pt x="8476" y="12276"/>
                </a:lnTo>
                <a:lnTo>
                  <a:pt x="8306" y="12324"/>
                </a:lnTo>
                <a:lnTo>
                  <a:pt x="8111" y="12349"/>
                </a:lnTo>
                <a:close/>
                <a:moveTo>
                  <a:pt x="9231" y="5091"/>
                </a:move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695" y="4409"/>
                </a:lnTo>
                <a:lnTo>
                  <a:pt x="8841" y="4433"/>
                </a:lnTo>
                <a:lnTo>
                  <a:pt x="8963" y="4506"/>
                </a:lnTo>
                <a:lnTo>
                  <a:pt x="9061" y="4604"/>
                </a:lnTo>
                <a:lnTo>
                  <a:pt x="9134" y="4701"/>
                </a:lnTo>
                <a:lnTo>
                  <a:pt x="9182" y="4823"/>
                </a:lnTo>
                <a:lnTo>
                  <a:pt x="9207" y="4945"/>
                </a:lnTo>
                <a:lnTo>
                  <a:pt x="9231" y="509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noGrp="1"/>
          </p:cNvSpPr>
          <p:nvPr>
            <p:ph type="title"/>
          </p:nvPr>
        </p:nvSpPr>
        <p:spPr>
          <a:xfrm>
            <a:off x="1146176" y="706967"/>
            <a:ext cx="3438525"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In NYC, chronic elementary school absence is higher in low-income neighborhoods</a:t>
            </a:r>
          </a:p>
        </p:txBody>
      </p:sp>
      <p:sp>
        <p:nvSpPr>
          <p:cNvPr id="21506" name="TextBox 4"/>
          <p:cNvSpPr txBox="1">
            <a:spLocks noChangeArrowheads="1"/>
          </p:cNvSpPr>
          <p:nvPr/>
        </p:nvSpPr>
        <p:spPr bwMode="auto">
          <a:xfrm>
            <a:off x="631826" y="6419851"/>
            <a:ext cx="80438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500">
                <a:latin typeface="Gill Sans" charset="0"/>
                <a:cs typeface="Gill Sans" charset="0"/>
              </a:rPr>
              <a:t>Source: Better Picture of Poverty: New School November 2014</a:t>
            </a:r>
          </a:p>
        </p:txBody>
      </p:sp>
      <p:grpSp>
        <p:nvGrpSpPr>
          <p:cNvPr id="21507" name="Shape 413"/>
          <p:cNvGrpSpPr>
            <a:grpSpLocks/>
          </p:cNvGrpSpPr>
          <p:nvPr/>
        </p:nvGrpSpPr>
        <p:grpSpPr bwMode="auto">
          <a:xfrm>
            <a:off x="450851" y="1128184"/>
            <a:ext cx="290513" cy="395816"/>
            <a:chOff x="3951850" y="2985350"/>
            <a:chExt cx="407950" cy="416500"/>
          </a:xfrm>
        </p:grpSpPr>
        <p:sp>
          <p:nvSpPr>
            <p:cNvPr id="21509" name="Shape 414"/>
            <p:cNvSpPr>
              <a:spLocks/>
            </p:cNvSpPr>
            <p:nvPr/>
          </p:nvSpPr>
          <p:spPr bwMode="auto">
            <a:xfrm>
              <a:off x="3951850" y="2985350"/>
              <a:ext cx="314800" cy="314825"/>
            </a:xfrm>
            <a:custGeom>
              <a:avLst/>
              <a:gdLst>
                <a:gd name="T0" fmla="*/ 6284 w 12592"/>
                <a:gd name="T1" fmla="*/ 1 h 12593"/>
                <a:gd name="T2" fmla="*/ 5651 w 12592"/>
                <a:gd name="T3" fmla="*/ 49 h 12593"/>
                <a:gd name="T4" fmla="*/ 5017 w 12592"/>
                <a:gd name="T5" fmla="*/ 147 h 12593"/>
                <a:gd name="T6" fmla="*/ 4433 w 12592"/>
                <a:gd name="T7" fmla="*/ 293 h 12593"/>
                <a:gd name="T8" fmla="*/ 3848 w 12592"/>
                <a:gd name="T9" fmla="*/ 512 h 12593"/>
                <a:gd name="T10" fmla="*/ 3288 w 12592"/>
                <a:gd name="T11" fmla="*/ 780 h 12593"/>
                <a:gd name="T12" fmla="*/ 2777 w 12592"/>
                <a:gd name="T13" fmla="*/ 1072 h 12593"/>
                <a:gd name="T14" fmla="*/ 1851 w 12592"/>
                <a:gd name="T15" fmla="*/ 1852 h 12593"/>
                <a:gd name="T16" fmla="*/ 1072 w 12592"/>
                <a:gd name="T17" fmla="*/ 2777 h 12593"/>
                <a:gd name="T18" fmla="*/ 755 w 12592"/>
                <a:gd name="T19" fmla="*/ 3313 h 12593"/>
                <a:gd name="T20" fmla="*/ 487 w 12592"/>
                <a:gd name="T21" fmla="*/ 3849 h 12593"/>
                <a:gd name="T22" fmla="*/ 292 w 12592"/>
                <a:gd name="T23" fmla="*/ 4433 h 12593"/>
                <a:gd name="T24" fmla="*/ 122 w 12592"/>
                <a:gd name="T25" fmla="*/ 5042 h 12593"/>
                <a:gd name="T26" fmla="*/ 25 w 12592"/>
                <a:gd name="T27" fmla="*/ 5651 h 12593"/>
                <a:gd name="T28" fmla="*/ 0 w 12592"/>
                <a:gd name="T29" fmla="*/ 6308 h 12593"/>
                <a:gd name="T30" fmla="*/ 0 w 12592"/>
                <a:gd name="T31" fmla="*/ 6625 h 12593"/>
                <a:gd name="T32" fmla="*/ 73 w 12592"/>
                <a:gd name="T33" fmla="*/ 7258 h 12593"/>
                <a:gd name="T34" fmla="*/ 195 w 12592"/>
                <a:gd name="T35" fmla="*/ 7867 h 12593"/>
                <a:gd name="T36" fmla="*/ 390 w 12592"/>
                <a:gd name="T37" fmla="*/ 8476 h 12593"/>
                <a:gd name="T38" fmla="*/ 609 w 12592"/>
                <a:gd name="T39" fmla="*/ 9036 h 12593"/>
                <a:gd name="T40" fmla="*/ 901 w 12592"/>
                <a:gd name="T41" fmla="*/ 9572 h 12593"/>
                <a:gd name="T42" fmla="*/ 1437 w 12592"/>
                <a:gd name="T43" fmla="*/ 10303 h 12593"/>
                <a:gd name="T44" fmla="*/ 2290 w 12592"/>
                <a:gd name="T45" fmla="*/ 11155 h 12593"/>
                <a:gd name="T46" fmla="*/ 3020 w 12592"/>
                <a:gd name="T47" fmla="*/ 11691 h 12593"/>
                <a:gd name="T48" fmla="*/ 3556 w 12592"/>
                <a:gd name="T49" fmla="*/ 11983 h 12593"/>
                <a:gd name="T50" fmla="*/ 4141 w 12592"/>
                <a:gd name="T51" fmla="*/ 12202 h 12593"/>
                <a:gd name="T52" fmla="*/ 4725 w 12592"/>
                <a:gd name="T53" fmla="*/ 12397 h 12593"/>
                <a:gd name="T54" fmla="*/ 5334 w 12592"/>
                <a:gd name="T55" fmla="*/ 12519 h 12593"/>
                <a:gd name="T56" fmla="*/ 5967 w 12592"/>
                <a:gd name="T57" fmla="*/ 12592 h 12593"/>
                <a:gd name="T58" fmla="*/ 6284 w 12592"/>
                <a:gd name="T59" fmla="*/ 12592 h 12593"/>
                <a:gd name="T60" fmla="*/ 6941 w 12592"/>
                <a:gd name="T61" fmla="*/ 12568 h 12593"/>
                <a:gd name="T62" fmla="*/ 7550 w 12592"/>
                <a:gd name="T63" fmla="*/ 12470 h 12593"/>
                <a:gd name="T64" fmla="*/ 8159 w 12592"/>
                <a:gd name="T65" fmla="*/ 12300 h 12593"/>
                <a:gd name="T66" fmla="*/ 8744 w 12592"/>
                <a:gd name="T67" fmla="*/ 12105 h 12593"/>
                <a:gd name="T68" fmla="*/ 9279 w 12592"/>
                <a:gd name="T69" fmla="*/ 11837 h 12593"/>
                <a:gd name="T70" fmla="*/ 9815 w 12592"/>
                <a:gd name="T71" fmla="*/ 11520 h 12593"/>
                <a:gd name="T72" fmla="*/ 10741 w 12592"/>
                <a:gd name="T73" fmla="*/ 10741 h 12593"/>
                <a:gd name="T74" fmla="*/ 11520 w 12592"/>
                <a:gd name="T75" fmla="*/ 9816 h 12593"/>
                <a:gd name="T76" fmla="*/ 11812 w 12592"/>
                <a:gd name="T77" fmla="*/ 9304 h 12593"/>
                <a:gd name="T78" fmla="*/ 12080 w 12592"/>
                <a:gd name="T79" fmla="*/ 8744 h 12593"/>
                <a:gd name="T80" fmla="*/ 12299 w 12592"/>
                <a:gd name="T81" fmla="*/ 8184 h 12593"/>
                <a:gd name="T82" fmla="*/ 12446 w 12592"/>
                <a:gd name="T83" fmla="*/ 7575 h 12593"/>
                <a:gd name="T84" fmla="*/ 12543 w 12592"/>
                <a:gd name="T85" fmla="*/ 6942 h 12593"/>
                <a:gd name="T86" fmla="*/ 12592 w 12592"/>
                <a:gd name="T87" fmla="*/ 6308 h 12593"/>
                <a:gd name="T88" fmla="*/ 12567 w 12592"/>
                <a:gd name="T89" fmla="*/ 5968 h 12593"/>
                <a:gd name="T90" fmla="*/ 12519 w 12592"/>
                <a:gd name="T91" fmla="*/ 5334 h 12593"/>
                <a:gd name="T92" fmla="*/ 12397 w 12592"/>
                <a:gd name="T93" fmla="*/ 4725 h 12593"/>
                <a:gd name="T94" fmla="*/ 12202 w 12592"/>
                <a:gd name="T95" fmla="*/ 4141 h 12593"/>
                <a:gd name="T96" fmla="*/ 11958 w 12592"/>
                <a:gd name="T97" fmla="*/ 3581 h 12593"/>
                <a:gd name="T98" fmla="*/ 11666 w 12592"/>
                <a:gd name="T99" fmla="*/ 3045 h 12593"/>
                <a:gd name="T100" fmla="*/ 11155 w 12592"/>
                <a:gd name="T101" fmla="*/ 2290 h 12593"/>
                <a:gd name="T102" fmla="*/ 10302 w 12592"/>
                <a:gd name="T103" fmla="*/ 1437 h 12593"/>
                <a:gd name="T104" fmla="*/ 9547 w 12592"/>
                <a:gd name="T105" fmla="*/ 926 h 12593"/>
                <a:gd name="T106" fmla="*/ 9012 w 12592"/>
                <a:gd name="T107" fmla="*/ 634 h 12593"/>
                <a:gd name="T108" fmla="*/ 8451 w 12592"/>
                <a:gd name="T109" fmla="*/ 390 h 12593"/>
                <a:gd name="T110" fmla="*/ 7867 w 12592"/>
                <a:gd name="T111" fmla="*/ 220 h 12593"/>
                <a:gd name="T112" fmla="*/ 7258 w 12592"/>
                <a:gd name="T113" fmla="*/ 74 h 12593"/>
                <a:gd name="T114" fmla="*/ 6625 w 12592"/>
                <a:gd name="T115" fmla="*/ 25 h 12593"/>
                <a:gd name="T116" fmla="*/ 6284 w 12592"/>
                <a:gd name="T117" fmla="*/ 1 h 12593"/>
                <a:gd name="T118" fmla="*/ 0 w 12592"/>
                <a:gd name="T119" fmla="*/ 0 h 12593"/>
                <a:gd name="T120" fmla="*/ 12592 w 12592"/>
                <a:gd name="T121" fmla="*/ 12593 h 1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510" name="Shape 415"/>
            <p:cNvSpPr>
              <a:spLocks/>
            </p:cNvSpPr>
            <p:nvPr/>
          </p:nvSpPr>
          <p:spPr bwMode="auto">
            <a:xfrm>
              <a:off x="3988375" y="3021875"/>
              <a:ext cx="241750" cy="241750"/>
            </a:xfrm>
            <a:custGeom>
              <a:avLst/>
              <a:gdLst>
                <a:gd name="T0" fmla="*/ 4823 w 9670"/>
                <a:gd name="T1" fmla="*/ 1 h 9670"/>
                <a:gd name="T2" fmla="*/ 3849 w 9670"/>
                <a:gd name="T3" fmla="*/ 98 h 9670"/>
                <a:gd name="T4" fmla="*/ 2947 w 9670"/>
                <a:gd name="T5" fmla="*/ 391 h 9670"/>
                <a:gd name="T6" fmla="*/ 2144 w 9670"/>
                <a:gd name="T7" fmla="*/ 829 h 9670"/>
                <a:gd name="T8" fmla="*/ 1413 w 9670"/>
                <a:gd name="T9" fmla="*/ 1438 h 9670"/>
                <a:gd name="T10" fmla="*/ 829 w 9670"/>
                <a:gd name="T11" fmla="*/ 2144 h 9670"/>
                <a:gd name="T12" fmla="*/ 390 w 9670"/>
                <a:gd name="T13" fmla="*/ 2972 h 9670"/>
                <a:gd name="T14" fmla="*/ 98 w 9670"/>
                <a:gd name="T15" fmla="*/ 3873 h 9670"/>
                <a:gd name="T16" fmla="*/ 1 w 9670"/>
                <a:gd name="T17" fmla="*/ 4847 h 9670"/>
                <a:gd name="T18" fmla="*/ 25 w 9670"/>
                <a:gd name="T19" fmla="*/ 5335 h 9670"/>
                <a:gd name="T20" fmla="*/ 220 w 9670"/>
                <a:gd name="T21" fmla="*/ 6284 h 9670"/>
                <a:gd name="T22" fmla="*/ 585 w 9670"/>
                <a:gd name="T23" fmla="*/ 7137 h 9670"/>
                <a:gd name="T24" fmla="*/ 1096 w 9670"/>
                <a:gd name="T25" fmla="*/ 7916 h 9670"/>
                <a:gd name="T26" fmla="*/ 1754 w 9670"/>
                <a:gd name="T27" fmla="*/ 8574 h 9670"/>
                <a:gd name="T28" fmla="*/ 2533 w 9670"/>
                <a:gd name="T29" fmla="*/ 9085 h 9670"/>
                <a:gd name="T30" fmla="*/ 3386 w 9670"/>
                <a:gd name="T31" fmla="*/ 9451 h 9670"/>
                <a:gd name="T32" fmla="*/ 4336 w 9670"/>
                <a:gd name="T33" fmla="*/ 9645 h 9670"/>
                <a:gd name="T34" fmla="*/ 4823 w 9670"/>
                <a:gd name="T35" fmla="*/ 9670 h 9670"/>
                <a:gd name="T36" fmla="*/ 5797 w 9670"/>
                <a:gd name="T37" fmla="*/ 9572 h 9670"/>
                <a:gd name="T38" fmla="*/ 6698 w 9670"/>
                <a:gd name="T39" fmla="*/ 9280 h 9670"/>
                <a:gd name="T40" fmla="*/ 7526 w 9670"/>
                <a:gd name="T41" fmla="*/ 8842 h 9670"/>
                <a:gd name="T42" fmla="*/ 8232 w 9670"/>
                <a:gd name="T43" fmla="*/ 8257 h 9670"/>
                <a:gd name="T44" fmla="*/ 8841 w 9670"/>
                <a:gd name="T45" fmla="*/ 7527 h 9670"/>
                <a:gd name="T46" fmla="*/ 9280 w 9670"/>
                <a:gd name="T47" fmla="*/ 6723 h 9670"/>
                <a:gd name="T48" fmla="*/ 9572 w 9670"/>
                <a:gd name="T49" fmla="*/ 5822 h 9670"/>
                <a:gd name="T50" fmla="*/ 9669 w 9670"/>
                <a:gd name="T51" fmla="*/ 4847 h 9670"/>
                <a:gd name="T52" fmla="*/ 9645 w 9670"/>
                <a:gd name="T53" fmla="*/ 4336 h 9670"/>
                <a:gd name="T54" fmla="*/ 9450 w 9670"/>
                <a:gd name="T55" fmla="*/ 3411 h 9670"/>
                <a:gd name="T56" fmla="*/ 9085 w 9670"/>
                <a:gd name="T57" fmla="*/ 2534 h 9670"/>
                <a:gd name="T58" fmla="*/ 8549 w 9670"/>
                <a:gd name="T59" fmla="*/ 1779 h 9670"/>
                <a:gd name="T60" fmla="*/ 7892 w 9670"/>
                <a:gd name="T61" fmla="*/ 1121 h 9670"/>
                <a:gd name="T62" fmla="*/ 7136 w 9670"/>
                <a:gd name="T63" fmla="*/ 585 h 9670"/>
                <a:gd name="T64" fmla="*/ 6260 w 9670"/>
                <a:gd name="T65" fmla="*/ 220 h 9670"/>
                <a:gd name="T66" fmla="*/ 5334 w 9670"/>
                <a:gd name="T67" fmla="*/ 25 h 9670"/>
                <a:gd name="T68" fmla="*/ 4823 w 9670"/>
                <a:gd name="T69" fmla="*/ 1 h 9670"/>
                <a:gd name="T70" fmla="*/ 0 w 9670"/>
                <a:gd name="T71" fmla="*/ 0 h 9670"/>
                <a:gd name="T72" fmla="*/ 9670 w 9670"/>
                <a:gd name="T73" fmla="*/ 9670 h 9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511" name="Shape 416"/>
            <p:cNvSpPr>
              <a:spLocks/>
            </p:cNvSpPr>
            <p:nvPr/>
          </p:nvSpPr>
          <p:spPr bwMode="auto">
            <a:xfrm>
              <a:off x="4024300" y="3058425"/>
              <a:ext cx="84650" cy="84650"/>
            </a:xfrm>
            <a:custGeom>
              <a:avLst/>
              <a:gdLst>
                <a:gd name="T0" fmla="*/ 0 w 3386"/>
                <a:gd name="T1" fmla="*/ 3385 h 3386"/>
                <a:gd name="T2" fmla="*/ 0 w 3386"/>
                <a:gd name="T3" fmla="*/ 3385 h 3386"/>
                <a:gd name="T4" fmla="*/ 25 w 3386"/>
                <a:gd name="T5" fmla="*/ 3020 h 3386"/>
                <a:gd name="T6" fmla="*/ 74 w 3386"/>
                <a:gd name="T7" fmla="*/ 2704 h 3386"/>
                <a:gd name="T8" fmla="*/ 147 w 3386"/>
                <a:gd name="T9" fmla="*/ 2363 h 3386"/>
                <a:gd name="T10" fmla="*/ 268 w 3386"/>
                <a:gd name="T11" fmla="*/ 2070 h 3386"/>
                <a:gd name="T12" fmla="*/ 414 w 3386"/>
                <a:gd name="T13" fmla="*/ 1754 h 3386"/>
                <a:gd name="T14" fmla="*/ 585 w 3386"/>
                <a:gd name="T15" fmla="*/ 1486 h 3386"/>
                <a:gd name="T16" fmla="*/ 780 w 3386"/>
                <a:gd name="T17" fmla="*/ 1218 h 3386"/>
                <a:gd name="T18" fmla="*/ 999 w 3386"/>
                <a:gd name="T19" fmla="*/ 974 h 3386"/>
                <a:gd name="T20" fmla="*/ 1243 w 3386"/>
                <a:gd name="T21" fmla="*/ 755 h 3386"/>
                <a:gd name="T22" fmla="*/ 1510 w 3386"/>
                <a:gd name="T23" fmla="*/ 560 h 3386"/>
                <a:gd name="T24" fmla="*/ 1778 w 3386"/>
                <a:gd name="T25" fmla="*/ 390 h 3386"/>
                <a:gd name="T26" fmla="*/ 2071 w 3386"/>
                <a:gd name="T27" fmla="*/ 244 h 3386"/>
                <a:gd name="T28" fmla="*/ 2387 w 3386"/>
                <a:gd name="T29" fmla="*/ 146 h 3386"/>
                <a:gd name="T30" fmla="*/ 2704 w 3386"/>
                <a:gd name="T31" fmla="*/ 49 h 3386"/>
                <a:gd name="T32" fmla="*/ 3045 w 3386"/>
                <a:gd name="T33" fmla="*/ 0 h 3386"/>
                <a:gd name="T34" fmla="*/ 3386 w 3386"/>
                <a:gd name="T35" fmla="*/ 0 h 3386"/>
                <a:gd name="T36" fmla="*/ 0 w 3386"/>
                <a:gd name="T37" fmla="*/ 0 h 3386"/>
                <a:gd name="T38" fmla="*/ 3386 w 3386"/>
                <a:gd name="T39" fmla="*/ 3386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21512" name="Shape 417"/>
            <p:cNvSpPr>
              <a:spLocks/>
            </p:cNvSpPr>
            <p:nvPr/>
          </p:nvSpPr>
          <p:spPr bwMode="auto">
            <a:xfrm>
              <a:off x="4205750" y="3248375"/>
              <a:ext cx="154050" cy="153475"/>
            </a:xfrm>
            <a:custGeom>
              <a:avLst/>
              <a:gdLst>
                <a:gd name="T0" fmla="*/ 0 w 6162"/>
                <a:gd name="T1" fmla="*/ 1024 h 6139"/>
                <a:gd name="T2" fmla="*/ 4969 w 6162"/>
                <a:gd name="T3" fmla="*/ 5992 h 6139"/>
                <a:gd name="T4" fmla="*/ 4969 w 6162"/>
                <a:gd name="T5" fmla="*/ 5992 h 6139"/>
                <a:gd name="T6" fmla="*/ 5042 w 6162"/>
                <a:gd name="T7" fmla="*/ 6041 h 6139"/>
                <a:gd name="T8" fmla="*/ 5115 w 6162"/>
                <a:gd name="T9" fmla="*/ 6090 h 6139"/>
                <a:gd name="T10" fmla="*/ 5212 w 6162"/>
                <a:gd name="T11" fmla="*/ 6114 h 6139"/>
                <a:gd name="T12" fmla="*/ 5310 w 6162"/>
                <a:gd name="T13" fmla="*/ 6138 h 6139"/>
                <a:gd name="T14" fmla="*/ 5407 w 6162"/>
                <a:gd name="T15" fmla="*/ 6114 h 6139"/>
                <a:gd name="T16" fmla="*/ 5480 w 6162"/>
                <a:gd name="T17" fmla="*/ 6090 h 6139"/>
                <a:gd name="T18" fmla="*/ 5577 w 6162"/>
                <a:gd name="T19" fmla="*/ 6041 h 6139"/>
                <a:gd name="T20" fmla="*/ 5651 w 6162"/>
                <a:gd name="T21" fmla="*/ 5992 h 6139"/>
                <a:gd name="T22" fmla="*/ 6016 w 6162"/>
                <a:gd name="T23" fmla="*/ 5627 h 6139"/>
                <a:gd name="T24" fmla="*/ 6016 w 6162"/>
                <a:gd name="T25" fmla="*/ 5627 h 6139"/>
                <a:gd name="T26" fmla="*/ 6089 w 6162"/>
                <a:gd name="T27" fmla="*/ 5554 h 6139"/>
                <a:gd name="T28" fmla="*/ 6138 w 6162"/>
                <a:gd name="T29" fmla="*/ 5456 h 6139"/>
                <a:gd name="T30" fmla="*/ 6162 w 6162"/>
                <a:gd name="T31" fmla="*/ 5359 h 6139"/>
                <a:gd name="T32" fmla="*/ 6162 w 6162"/>
                <a:gd name="T33" fmla="*/ 5286 h 6139"/>
                <a:gd name="T34" fmla="*/ 6162 w 6162"/>
                <a:gd name="T35" fmla="*/ 5188 h 6139"/>
                <a:gd name="T36" fmla="*/ 6138 w 6162"/>
                <a:gd name="T37" fmla="*/ 5091 h 6139"/>
                <a:gd name="T38" fmla="*/ 6089 w 6162"/>
                <a:gd name="T39" fmla="*/ 5018 h 6139"/>
                <a:gd name="T40" fmla="*/ 6016 w 6162"/>
                <a:gd name="T41" fmla="*/ 4921 h 6139"/>
                <a:gd name="T42" fmla="*/ 1072 w 6162"/>
                <a:gd name="T43" fmla="*/ 1 h 6139"/>
                <a:gd name="T44" fmla="*/ 0 w 6162"/>
                <a:gd name="T45" fmla="*/ 0 h 6139"/>
                <a:gd name="T46" fmla="*/ 6162 w 6162"/>
                <a:gd name="T47" fmla="*/ 6139 h 6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6162" h="6139" fill="none" extrusionOk="0">
                  <a:moveTo>
                    <a:pt x="0" y="1024"/>
                  </a:move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21508" name="Picture 3" descr="NY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194733"/>
            <a:ext cx="7997825" cy="666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txBox="1">
            <a:spLocks noGrp="1"/>
          </p:cNvSpPr>
          <p:nvPr>
            <p:ph type="title"/>
          </p:nvPr>
        </p:nvSpPr>
        <p:spPr>
          <a:xfrm>
            <a:off x="1146175" y="706967"/>
            <a:ext cx="3208338" cy="1371600"/>
          </a:xfrm>
        </p:spPr>
        <p:txBody>
          <a:bodyPr/>
          <a:lstStyle/>
          <a:p>
            <a:pPr eaLnBrk="1" hangingPunct="1">
              <a:spcBef>
                <a:spcPct val="0"/>
              </a:spcBef>
              <a:buClr>
                <a:srgbClr val="FFFFFF"/>
              </a:buClr>
              <a:buFont typeface="Roboto Slab" charset="0"/>
              <a:buNone/>
            </a:pPr>
            <a:r>
              <a:rPr lang="en-US" sz="1800" b="1" dirty="0">
                <a:solidFill>
                  <a:srgbClr val="FFFFFF"/>
                </a:solidFill>
                <a:latin typeface="Rockwell" charset="0"/>
                <a:ea typeface="Roboto Slab" charset="0"/>
                <a:sym typeface="Roboto Slab" charset="0"/>
              </a:rPr>
              <a:t>Who Makes a Difference? </a:t>
            </a:r>
          </a:p>
        </p:txBody>
      </p:sp>
      <p:sp>
        <p:nvSpPr>
          <p:cNvPr id="3" name="Text Placeholder 2"/>
          <p:cNvSpPr>
            <a:spLocks noGrp="1"/>
          </p:cNvSpPr>
          <p:nvPr>
            <p:ph type="body" idx="1"/>
          </p:nvPr>
        </p:nvSpPr>
        <p:spPr>
          <a:xfrm>
            <a:off x="563564" y="2355851"/>
            <a:ext cx="8123237" cy="4212167"/>
          </a:xfrm>
        </p:spPr>
        <p:txBody>
          <a:bodyPr/>
          <a:lstStyle/>
          <a:p>
            <a:pPr marL="0" indent="0" eaLnBrk="1" fontAlgn="auto" hangingPunct="1">
              <a:spcAft>
                <a:spcPts val="0"/>
              </a:spcAft>
              <a:buClr>
                <a:srgbClr val="114454"/>
              </a:buClr>
              <a:buFont typeface="Nixie One"/>
              <a:buNone/>
              <a:defRPr/>
            </a:pPr>
            <a:r>
              <a:rPr lang="en-US" sz="1600" b="1" dirty="0">
                <a:solidFill>
                  <a:schemeClr val="accent3"/>
                </a:solidFill>
                <a:ea typeface="Nixie One"/>
                <a:sym typeface="Nixie One"/>
              </a:rPr>
              <a:t>Children:</a:t>
            </a:r>
            <a:r>
              <a:rPr lang="en-US" sz="1600" dirty="0">
                <a:solidFill>
                  <a:srgbClr val="114454"/>
                </a:solidFill>
                <a:ea typeface="Nixie One"/>
                <a:sym typeface="Nixie One"/>
              </a:rPr>
              <a:t> When they get excited about coming to preschool every day and convey that enthusiasm to their parents and caregivers.</a:t>
            </a:r>
            <a:br>
              <a:rPr lang="en-US" sz="1600" dirty="0">
                <a:solidFill>
                  <a:srgbClr val="114454"/>
                </a:solidFill>
                <a:ea typeface="Nixie One"/>
                <a:sym typeface="Nixie One"/>
              </a:rPr>
            </a:br>
            <a:r>
              <a:rPr lang="en-US" sz="1600" dirty="0">
                <a:solidFill>
                  <a:srgbClr val="114454"/>
                </a:solidFill>
                <a:ea typeface="Nixie One"/>
                <a:sym typeface="Nixie One"/>
              </a:rPr>
              <a:t/>
            </a:r>
            <a:br>
              <a:rPr lang="en-US" sz="1600" dirty="0">
                <a:solidFill>
                  <a:srgbClr val="114454"/>
                </a:solidFill>
                <a:ea typeface="Nixie One"/>
                <a:sym typeface="Nixie One"/>
              </a:rPr>
            </a:br>
            <a:r>
              <a:rPr lang="en-US" sz="1600" b="1" dirty="0">
                <a:solidFill>
                  <a:srgbClr val="84B45E"/>
                </a:solidFill>
                <a:ea typeface="Nixie One"/>
                <a:sym typeface="Nixie One"/>
              </a:rPr>
              <a:t>Families:</a:t>
            </a:r>
            <a:r>
              <a:rPr lang="en-US" sz="1600" dirty="0">
                <a:solidFill>
                  <a:srgbClr val="114454"/>
                </a:solidFill>
                <a:ea typeface="Nixie One"/>
                <a:sym typeface="Nixie One"/>
              </a:rPr>
              <a:t> When they understand that preschool absences matter, feel welcome and respected, value their children’s attendance and seek help as needed to overcome barriers.</a:t>
            </a:r>
            <a:br>
              <a:rPr lang="en-US" sz="1600" dirty="0">
                <a:solidFill>
                  <a:srgbClr val="114454"/>
                </a:solidFill>
                <a:ea typeface="Nixie One"/>
                <a:sym typeface="Nixie One"/>
              </a:rPr>
            </a:br>
            <a:r>
              <a:rPr lang="en-US" sz="1600" dirty="0">
                <a:solidFill>
                  <a:srgbClr val="114454"/>
                </a:solidFill>
                <a:ea typeface="Nixie One"/>
                <a:sym typeface="Nixie One"/>
              </a:rPr>
              <a:t/>
            </a:r>
            <a:br>
              <a:rPr lang="en-US" sz="1600" dirty="0">
                <a:solidFill>
                  <a:srgbClr val="114454"/>
                </a:solidFill>
                <a:ea typeface="Nixie One"/>
                <a:sym typeface="Nixie One"/>
              </a:rPr>
            </a:br>
            <a:r>
              <a:rPr lang="en-US" sz="1600" b="1" dirty="0">
                <a:solidFill>
                  <a:srgbClr val="84B45E"/>
                </a:solidFill>
                <a:ea typeface="Nixie One"/>
                <a:sym typeface="Nixie One"/>
              </a:rPr>
              <a:t>Staff:</a:t>
            </a:r>
            <a:r>
              <a:rPr lang="en-US" sz="1600" dirty="0">
                <a:solidFill>
                  <a:srgbClr val="114454"/>
                </a:solidFill>
                <a:ea typeface="Nixie One"/>
                <a:sym typeface="Nixie One"/>
              </a:rPr>
              <a:t> When they create a positive first school experience and build attendance messaging, tracking, problem-solving and celebrating into preschool routine. </a:t>
            </a:r>
            <a:br>
              <a:rPr lang="en-US" sz="1600" dirty="0">
                <a:solidFill>
                  <a:srgbClr val="114454"/>
                </a:solidFill>
                <a:ea typeface="Nixie One"/>
                <a:sym typeface="Nixie One"/>
              </a:rPr>
            </a:br>
            <a:r>
              <a:rPr lang="en-US" sz="1600" dirty="0">
                <a:solidFill>
                  <a:srgbClr val="114454"/>
                </a:solidFill>
                <a:ea typeface="Nixie One"/>
                <a:sym typeface="Nixie One"/>
              </a:rPr>
              <a:t/>
            </a:r>
            <a:br>
              <a:rPr lang="en-US" sz="1600" dirty="0">
                <a:solidFill>
                  <a:srgbClr val="114454"/>
                </a:solidFill>
                <a:ea typeface="Nixie One"/>
                <a:sym typeface="Nixie One"/>
              </a:rPr>
            </a:br>
            <a:r>
              <a:rPr lang="en-US" sz="1600" b="1" dirty="0">
                <a:solidFill>
                  <a:srgbClr val="84B45E"/>
                </a:solidFill>
                <a:ea typeface="Nixie One"/>
                <a:sym typeface="Nixie One"/>
              </a:rPr>
              <a:t>Community:</a:t>
            </a:r>
            <a:r>
              <a:rPr lang="en-US" sz="1600" dirty="0">
                <a:solidFill>
                  <a:srgbClr val="114454"/>
                </a:solidFill>
                <a:ea typeface="Nixie One"/>
                <a:sym typeface="Nixie One"/>
              </a:rPr>
              <a:t> When partners reinforce messaging and provide resources to help families overcome barriers to attendance.</a:t>
            </a:r>
            <a:endParaRPr lang="en-US" dirty="0">
              <a:solidFill>
                <a:srgbClr val="114454"/>
              </a:solidFill>
              <a:ea typeface="Nixie One"/>
              <a:sym typeface="Nixie One"/>
            </a:endParaRPr>
          </a:p>
        </p:txBody>
      </p:sp>
      <p:grpSp>
        <p:nvGrpSpPr>
          <p:cNvPr id="30723" name="Shape 382"/>
          <p:cNvGrpSpPr>
            <a:grpSpLocks/>
          </p:cNvGrpSpPr>
          <p:nvPr/>
        </p:nvGrpSpPr>
        <p:grpSpPr bwMode="auto">
          <a:xfrm>
            <a:off x="301625" y="1172633"/>
            <a:ext cx="146050" cy="482600"/>
            <a:chOff x="3384375" y="2267500"/>
            <a:chExt cx="203375" cy="507825"/>
          </a:xfrm>
        </p:grpSpPr>
        <p:sp>
          <p:nvSpPr>
            <p:cNvPr id="30730" name="Shape 383"/>
            <p:cNvSpPr>
              <a:spLocks/>
            </p:cNvSpPr>
            <p:nvPr/>
          </p:nvSpPr>
          <p:spPr bwMode="auto">
            <a:xfrm>
              <a:off x="3384375" y="2373425"/>
              <a:ext cx="203375" cy="401900"/>
            </a:xfrm>
            <a:custGeom>
              <a:avLst/>
              <a:gdLst>
                <a:gd name="T0" fmla="*/ 4701 w 8135"/>
                <a:gd name="T1" fmla="*/ 74 h 16076"/>
                <a:gd name="T2" fmla="*/ 4068 w 8135"/>
                <a:gd name="T3" fmla="*/ 196 h 16076"/>
                <a:gd name="T4" fmla="*/ 3654 w 8135"/>
                <a:gd name="T5" fmla="*/ 147 h 16076"/>
                <a:gd name="T6" fmla="*/ 3240 w 8135"/>
                <a:gd name="T7" fmla="*/ 1 h 16076"/>
                <a:gd name="T8" fmla="*/ 2558 w 8135"/>
                <a:gd name="T9" fmla="*/ 171 h 16076"/>
                <a:gd name="T10" fmla="*/ 1973 w 8135"/>
                <a:gd name="T11" fmla="*/ 464 h 16076"/>
                <a:gd name="T12" fmla="*/ 1486 w 8135"/>
                <a:gd name="T13" fmla="*/ 878 h 16076"/>
                <a:gd name="T14" fmla="*/ 853 w 8135"/>
                <a:gd name="T15" fmla="*/ 1779 h 16076"/>
                <a:gd name="T16" fmla="*/ 341 w 8135"/>
                <a:gd name="T17" fmla="*/ 3167 h 16076"/>
                <a:gd name="T18" fmla="*/ 73 w 8135"/>
                <a:gd name="T19" fmla="*/ 4896 h 16076"/>
                <a:gd name="T20" fmla="*/ 0 w 8135"/>
                <a:gd name="T21" fmla="*/ 6869 h 16076"/>
                <a:gd name="T22" fmla="*/ 49 w 8135"/>
                <a:gd name="T23" fmla="*/ 7161 h 16076"/>
                <a:gd name="T24" fmla="*/ 268 w 8135"/>
                <a:gd name="T25" fmla="*/ 7502 h 16076"/>
                <a:gd name="T26" fmla="*/ 658 w 8135"/>
                <a:gd name="T27" fmla="*/ 7648 h 16076"/>
                <a:gd name="T28" fmla="*/ 926 w 8135"/>
                <a:gd name="T29" fmla="*/ 7575 h 16076"/>
                <a:gd name="T30" fmla="*/ 1218 w 8135"/>
                <a:gd name="T31" fmla="*/ 7307 h 16076"/>
                <a:gd name="T32" fmla="*/ 1316 w 8135"/>
                <a:gd name="T33" fmla="*/ 6869 h 16076"/>
                <a:gd name="T34" fmla="*/ 1413 w 8135"/>
                <a:gd name="T35" fmla="*/ 5554 h 16076"/>
                <a:gd name="T36" fmla="*/ 1754 w 8135"/>
                <a:gd name="T37" fmla="*/ 3532 h 16076"/>
                <a:gd name="T38" fmla="*/ 2046 w 8135"/>
                <a:gd name="T39" fmla="*/ 2607 h 16076"/>
                <a:gd name="T40" fmla="*/ 2095 w 8135"/>
                <a:gd name="T41" fmla="*/ 2631 h 16076"/>
                <a:gd name="T42" fmla="*/ 2071 w 8135"/>
                <a:gd name="T43" fmla="*/ 4555 h 16076"/>
                <a:gd name="T44" fmla="*/ 1535 w 8135"/>
                <a:gd name="T45" fmla="*/ 13128 h 16076"/>
                <a:gd name="T46" fmla="*/ 1389 w 8135"/>
                <a:gd name="T47" fmla="*/ 15247 h 16076"/>
                <a:gd name="T48" fmla="*/ 1559 w 8135"/>
                <a:gd name="T49" fmla="*/ 15710 h 16076"/>
                <a:gd name="T50" fmla="*/ 1924 w 8135"/>
                <a:gd name="T51" fmla="*/ 16026 h 16076"/>
                <a:gd name="T52" fmla="*/ 2217 w 8135"/>
                <a:gd name="T53" fmla="*/ 16075 h 16076"/>
                <a:gd name="T54" fmla="*/ 2509 w 8135"/>
                <a:gd name="T55" fmla="*/ 16026 h 16076"/>
                <a:gd name="T56" fmla="*/ 2874 w 8135"/>
                <a:gd name="T57" fmla="*/ 15758 h 16076"/>
                <a:gd name="T58" fmla="*/ 3045 w 8135"/>
                <a:gd name="T59" fmla="*/ 15344 h 16076"/>
                <a:gd name="T60" fmla="*/ 3727 w 8135"/>
                <a:gd name="T61" fmla="*/ 8452 h 16076"/>
                <a:gd name="T62" fmla="*/ 3873 w 8135"/>
                <a:gd name="T63" fmla="*/ 8208 h 16076"/>
                <a:gd name="T64" fmla="*/ 4068 w 8135"/>
                <a:gd name="T65" fmla="*/ 8160 h 16076"/>
                <a:gd name="T66" fmla="*/ 4311 w 8135"/>
                <a:gd name="T67" fmla="*/ 8282 h 16076"/>
                <a:gd name="T68" fmla="*/ 4433 w 8135"/>
                <a:gd name="T69" fmla="*/ 8525 h 16076"/>
                <a:gd name="T70" fmla="*/ 5115 w 8135"/>
                <a:gd name="T71" fmla="*/ 15491 h 16076"/>
                <a:gd name="T72" fmla="*/ 5358 w 8135"/>
                <a:gd name="T73" fmla="*/ 15880 h 16076"/>
                <a:gd name="T74" fmla="*/ 5748 w 8135"/>
                <a:gd name="T75" fmla="*/ 16075 h 16076"/>
                <a:gd name="T76" fmla="*/ 6040 w 8135"/>
                <a:gd name="T77" fmla="*/ 16075 h 16076"/>
                <a:gd name="T78" fmla="*/ 6357 w 8135"/>
                <a:gd name="T79" fmla="*/ 15953 h 16076"/>
                <a:gd name="T80" fmla="*/ 6674 w 8135"/>
                <a:gd name="T81" fmla="*/ 15564 h 16076"/>
                <a:gd name="T82" fmla="*/ 6747 w 8135"/>
                <a:gd name="T83" fmla="*/ 15077 h 16076"/>
                <a:gd name="T84" fmla="*/ 6333 w 8135"/>
                <a:gd name="T85" fmla="*/ 8890 h 16076"/>
                <a:gd name="T86" fmla="*/ 6040 w 8135"/>
                <a:gd name="T87" fmla="*/ 3167 h 16076"/>
                <a:gd name="T88" fmla="*/ 6040 w 8135"/>
                <a:gd name="T89" fmla="*/ 2582 h 16076"/>
                <a:gd name="T90" fmla="*/ 6138 w 8135"/>
                <a:gd name="T91" fmla="*/ 2680 h 16076"/>
                <a:gd name="T92" fmla="*/ 6503 w 8135"/>
                <a:gd name="T93" fmla="*/ 4117 h 16076"/>
                <a:gd name="T94" fmla="*/ 6795 w 8135"/>
                <a:gd name="T95" fmla="*/ 6260 h 16076"/>
                <a:gd name="T96" fmla="*/ 6844 w 8135"/>
                <a:gd name="T97" fmla="*/ 7015 h 16076"/>
                <a:gd name="T98" fmla="*/ 6990 w 8135"/>
                <a:gd name="T99" fmla="*/ 7405 h 16076"/>
                <a:gd name="T100" fmla="*/ 7331 w 8135"/>
                <a:gd name="T101" fmla="*/ 7624 h 16076"/>
                <a:gd name="T102" fmla="*/ 7624 w 8135"/>
                <a:gd name="T103" fmla="*/ 7624 h 16076"/>
                <a:gd name="T104" fmla="*/ 7964 w 8135"/>
                <a:gd name="T105" fmla="*/ 7405 h 16076"/>
                <a:gd name="T106" fmla="*/ 8111 w 8135"/>
                <a:gd name="T107" fmla="*/ 7015 h 16076"/>
                <a:gd name="T108" fmla="*/ 8111 w 8135"/>
                <a:gd name="T109" fmla="*/ 5505 h 16076"/>
                <a:gd name="T110" fmla="*/ 7964 w 8135"/>
                <a:gd name="T111" fmla="*/ 3703 h 16076"/>
                <a:gd name="T112" fmla="*/ 7599 w 8135"/>
                <a:gd name="T113" fmla="*/ 2168 h 16076"/>
                <a:gd name="T114" fmla="*/ 7063 w 8135"/>
                <a:gd name="T115" fmla="*/ 1170 h 16076"/>
                <a:gd name="T116" fmla="*/ 6625 w 8135"/>
                <a:gd name="T117" fmla="*/ 707 h 16076"/>
                <a:gd name="T118" fmla="*/ 6065 w 8135"/>
                <a:gd name="T119" fmla="*/ 342 h 16076"/>
                <a:gd name="T120" fmla="*/ 5407 w 8135"/>
                <a:gd name="T121" fmla="*/ 98 h 16076"/>
                <a:gd name="T122" fmla="*/ 4896 w 8135"/>
                <a:gd name="T123" fmla="*/ 1 h 16076"/>
                <a:gd name="T124" fmla="*/ 0 w 8135"/>
                <a:gd name="T125" fmla="*/ 0 h 16076"/>
                <a:gd name="T126" fmla="*/ 8135 w 8135"/>
                <a:gd name="T127" fmla="*/ 16076 h 16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8135" h="16076" fill="none" extrusionOk="0">
                  <a:moveTo>
                    <a:pt x="4896" y="1"/>
                  </a:moveTo>
                  <a:lnTo>
                    <a:pt x="4896" y="1"/>
                  </a:lnTo>
                  <a:lnTo>
                    <a:pt x="4701" y="74"/>
                  </a:lnTo>
                  <a:lnTo>
                    <a:pt x="4506" y="147"/>
                  </a:lnTo>
                  <a:lnTo>
                    <a:pt x="4287" y="196"/>
                  </a:lnTo>
                  <a:lnTo>
                    <a:pt x="4068" y="196"/>
                  </a:lnTo>
                  <a:lnTo>
                    <a:pt x="3848" y="196"/>
                  </a:lnTo>
                  <a:lnTo>
                    <a:pt x="3654" y="147"/>
                  </a:lnTo>
                  <a:lnTo>
                    <a:pt x="3434" y="98"/>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25" y="7015"/>
                  </a:lnTo>
                  <a:lnTo>
                    <a:pt x="49" y="7161"/>
                  </a:lnTo>
                  <a:lnTo>
                    <a:pt x="98" y="7307"/>
                  </a:lnTo>
                  <a:lnTo>
                    <a:pt x="171" y="7405"/>
                  </a:lnTo>
                  <a:lnTo>
                    <a:pt x="268" y="7502"/>
                  </a:lnTo>
                  <a:lnTo>
                    <a:pt x="390" y="7575"/>
                  </a:lnTo>
                  <a:lnTo>
                    <a:pt x="512" y="7624"/>
                  </a:lnTo>
                  <a:lnTo>
                    <a:pt x="658" y="7648"/>
                  </a:lnTo>
                  <a:lnTo>
                    <a:pt x="804" y="7624"/>
                  </a:lnTo>
                  <a:lnTo>
                    <a:pt x="926" y="7575"/>
                  </a:lnTo>
                  <a:lnTo>
                    <a:pt x="1048" y="7502"/>
                  </a:lnTo>
                  <a:lnTo>
                    <a:pt x="1145" y="7405"/>
                  </a:lnTo>
                  <a:lnTo>
                    <a:pt x="1218" y="7307"/>
                  </a:lnTo>
                  <a:lnTo>
                    <a:pt x="1267" y="7161"/>
                  </a:lnTo>
                  <a:lnTo>
                    <a:pt x="1291" y="7015"/>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27" y="8452"/>
                  </a:lnTo>
                  <a:lnTo>
                    <a:pt x="3775" y="8330"/>
                  </a:lnTo>
                  <a:lnTo>
                    <a:pt x="3824" y="8282"/>
                  </a:lnTo>
                  <a:lnTo>
                    <a:pt x="3873" y="8208"/>
                  </a:lnTo>
                  <a:lnTo>
                    <a:pt x="3970" y="8184"/>
                  </a:lnTo>
                  <a:lnTo>
                    <a:pt x="4068" y="8160"/>
                  </a:lnTo>
                  <a:lnTo>
                    <a:pt x="4165" y="8184"/>
                  </a:lnTo>
                  <a:lnTo>
                    <a:pt x="4263" y="8208"/>
                  </a:lnTo>
                  <a:lnTo>
                    <a:pt x="4311" y="8282"/>
                  </a:lnTo>
                  <a:lnTo>
                    <a:pt x="4360" y="8330"/>
                  </a:lnTo>
                  <a:lnTo>
                    <a:pt x="4409" y="8452"/>
                  </a:lnTo>
                  <a:lnTo>
                    <a:pt x="4433" y="8525"/>
                  </a:lnTo>
                  <a:lnTo>
                    <a:pt x="5091" y="15344"/>
                  </a:lnTo>
                  <a:lnTo>
                    <a:pt x="5115" y="15491"/>
                  </a:lnTo>
                  <a:lnTo>
                    <a:pt x="5188" y="15637"/>
                  </a:lnTo>
                  <a:lnTo>
                    <a:pt x="5261" y="15758"/>
                  </a:lnTo>
                  <a:lnTo>
                    <a:pt x="5358" y="15880"/>
                  </a:lnTo>
                  <a:lnTo>
                    <a:pt x="5480" y="15953"/>
                  </a:lnTo>
                  <a:lnTo>
                    <a:pt x="5626" y="16026"/>
                  </a:lnTo>
                  <a:lnTo>
                    <a:pt x="5748" y="16075"/>
                  </a:lnTo>
                  <a:lnTo>
                    <a:pt x="5919"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601" y="13128"/>
                  </a:lnTo>
                  <a:lnTo>
                    <a:pt x="6333" y="8890"/>
                  </a:lnTo>
                  <a:lnTo>
                    <a:pt x="6187" y="6601"/>
                  </a:lnTo>
                  <a:lnTo>
                    <a:pt x="6089" y="4604"/>
                  </a:lnTo>
                  <a:lnTo>
                    <a:pt x="6040" y="3167"/>
                  </a:lnTo>
                  <a:lnTo>
                    <a:pt x="6040" y="2753"/>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44" y="7015"/>
                  </a:lnTo>
                  <a:lnTo>
                    <a:pt x="6869" y="7161"/>
                  </a:lnTo>
                  <a:lnTo>
                    <a:pt x="6917" y="7307"/>
                  </a:lnTo>
                  <a:lnTo>
                    <a:pt x="6990" y="7405"/>
                  </a:lnTo>
                  <a:lnTo>
                    <a:pt x="7088" y="7502"/>
                  </a:lnTo>
                  <a:lnTo>
                    <a:pt x="7209" y="7575"/>
                  </a:lnTo>
                  <a:lnTo>
                    <a:pt x="7331" y="7624"/>
                  </a:lnTo>
                  <a:lnTo>
                    <a:pt x="7477" y="7648"/>
                  </a:lnTo>
                  <a:lnTo>
                    <a:pt x="7624" y="7624"/>
                  </a:lnTo>
                  <a:lnTo>
                    <a:pt x="7745" y="7575"/>
                  </a:lnTo>
                  <a:lnTo>
                    <a:pt x="7867" y="7502"/>
                  </a:lnTo>
                  <a:lnTo>
                    <a:pt x="7964" y="7405"/>
                  </a:lnTo>
                  <a:lnTo>
                    <a:pt x="8038" y="7307"/>
                  </a:lnTo>
                  <a:lnTo>
                    <a:pt x="8086" y="7161"/>
                  </a:lnTo>
                  <a:lnTo>
                    <a:pt x="8111" y="7015"/>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731" name="Shape 384"/>
            <p:cNvSpPr>
              <a:spLocks/>
            </p:cNvSpPr>
            <p:nvPr/>
          </p:nvSpPr>
          <p:spPr bwMode="auto">
            <a:xfrm>
              <a:off x="3443425" y="2267500"/>
              <a:ext cx="85275" cy="93775"/>
            </a:xfrm>
            <a:custGeom>
              <a:avLst/>
              <a:gdLst>
                <a:gd name="T0" fmla="*/ 1 w 3411"/>
                <a:gd name="T1" fmla="*/ 1705 h 3751"/>
                <a:gd name="T2" fmla="*/ 25 w 3411"/>
                <a:gd name="T3" fmla="*/ 1315 h 3751"/>
                <a:gd name="T4" fmla="*/ 123 w 3411"/>
                <a:gd name="T5" fmla="*/ 999 h 3751"/>
                <a:gd name="T6" fmla="*/ 293 w 3411"/>
                <a:gd name="T7" fmla="*/ 706 h 3751"/>
                <a:gd name="T8" fmla="*/ 488 w 3411"/>
                <a:gd name="T9" fmla="*/ 463 h 3751"/>
                <a:gd name="T10" fmla="*/ 756 w 3411"/>
                <a:gd name="T11" fmla="*/ 268 h 3751"/>
                <a:gd name="T12" fmla="*/ 1048 w 3411"/>
                <a:gd name="T13" fmla="*/ 122 h 3751"/>
                <a:gd name="T14" fmla="*/ 1365 w 3411"/>
                <a:gd name="T15" fmla="*/ 24 h 3751"/>
                <a:gd name="T16" fmla="*/ 1706 w 3411"/>
                <a:gd name="T17" fmla="*/ 0 h 3751"/>
                <a:gd name="T18" fmla="*/ 1876 w 3411"/>
                <a:gd name="T19" fmla="*/ 0 h 3751"/>
                <a:gd name="T20" fmla="*/ 2217 w 3411"/>
                <a:gd name="T21" fmla="*/ 49 h 3751"/>
                <a:gd name="T22" fmla="*/ 2509 w 3411"/>
                <a:gd name="T23" fmla="*/ 171 h 3751"/>
                <a:gd name="T24" fmla="*/ 2802 w 3411"/>
                <a:gd name="T25" fmla="*/ 341 h 3751"/>
                <a:gd name="T26" fmla="*/ 3021 w 3411"/>
                <a:gd name="T27" fmla="*/ 585 h 3751"/>
                <a:gd name="T28" fmla="*/ 3216 w 3411"/>
                <a:gd name="T29" fmla="*/ 852 h 3751"/>
                <a:gd name="T30" fmla="*/ 3337 w 3411"/>
                <a:gd name="T31" fmla="*/ 1145 h 3751"/>
                <a:gd name="T32" fmla="*/ 3411 w 3411"/>
                <a:gd name="T33" fmla="*/ 1510 h 3751"/>
                <a:gd name="T34" fmla="*/ 3411 w 3411"/>
                <a:gd name="T35" fmla="*/ 1705 h 3751"/>
                <a:gd name="T36" fmla="*/ 3386 w 3411"/>
                <a:gd name="T37" fmla="*/ 2095 h 3751"/>
                <a:gd name="T38" fmla="*/ 3289 w 3411"/>
                <a:gd name="T39" fmla="*/ 2460 h 3751"/>
                <a:gd name="T40" fmla="*/ 3118 w 3411"/>
                <a:gd name="T41" fmla="*/ 2801 h 3751"/>
                <a:gd name="T42" fmla="*/ 2923 w 3411"/>
                <a:gd name="T43" fmla="*/ 3117 h 3751"/>
                <a:gd name="T44" fmla="*/ 2656 w 3411"/>
                <a:gd name="T45" fmla="*/ 3385 h 3751"/>
                <a:gd name="T46" fmla="*/ 2363 w 3411"/>
                <a:gd name="T47" fmla="*/ 3580 h 3751"/>
                <a:gd name="T48" fmla="*/ 2047 w 3411"/>
                <a:gd name="T49" fmla="*/ 3702 h 3751"/>
                <a:gd name="T50" fmla="*/ 1706 w 3411"/>
                <a:gd name="T51" fmla="*/ 3751 h 3751"/>
                <a:gd name="T52" fmla="*/ 1535 w 3411"/>
                <a:gd name="T53" fmla="*/ 3751 h 3751"/>
                <a:gd name="T54" fmla="*/ 1194 w 3411"/>
                <a:gd name="T55" fmla="*/ 3653 h 3751"/>
                <a:gd name="T56" fmla="*/ 902 w 3411"/>
                <a:gd name="T57" fmla="*/ 3483 h 3751"/>
                <a:gd name="T58" fmla="*/ 610 w 3411"/>
                <a:gd name="T59" fmla="*/ 3264 h 3751"/>
                <a:gd name="T60" fmla="*/ 391 w 3411"/>
                <a:gd name="T61" fmla="*/ 2971 h 3751"/>
                <a:gd name="T62" fmla="*/ 196 w 3411"/>
                <a:gd name="T63" fmla="*/ 2630 h 3751"/>
                <a:gd name="T64" fmla="*/ 74 w 3411"/>
                <a:gd name="T65" fmla="*/ 2265 h 3751"/>
                <a:gd name="T66" fmla="*/ 1 w 3411"/>
                <a:gd name="T67" fmla="*/ 1900 h 3751"/>
                <a:gd name="T68" fmla="*/ 1 w 3411"/>
                <a:gd name="T69" fmla="*/ 1705 h 3751"/>
                <a:gd name="T70" fmla="*/ 0 w 3411"/>
                <a:gd name="T71" fmla="*/ 0 h 3751"/>
                <a:gd name="T72" fmla="*/ 3411 w 3411"/>
                <a:gd name="T73" fmla="*/ 3751 h 3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30724" name="Shape 385"/>
          <p:cNvGrpSpPr>
            <a:grpSpLocks/>
          </p:cNvGrpSpPr>
          <p:nvPr/>
        </p:nvGrpSpPr>
        <p:grpSpPr bwMode="auto">
          <a:xfrm>
            <a:off x="563563" y="1284818"/>
            <a:ext cx="119062" cy="361949"/>
            <a:chOff x="4747025" y="2332025"/>
            <a:chExt cx="166850" cy="378750"/>
          </a:xfrm>
        </p:grpSpPr>
        <p:sp>
          <p:nvSpPr>
            <p:cNvPr id="30728" name="Shape 386"/>
            <p:cNvSpPr>
              <a:spLocks/>
            </p:cNvSpPr>
            <p:nvPr/>
          </p:nvSpPr>
          <p:spPr bwMode="auto">
            <a:xfrm>
              <a:off x="4747025" y="2427025"/>
              <a:ext cx="166850" cy="283750"/>
            </a:xfrm>
            <a:custGeom>
              <a:avLst/>
              <a:gdLst>
                <a:gd name="T0" fmla="*/ 3873 w 6674"/>
                <a:gd name="T1" fmla="*/ 73 h 11350"/>
                <a:gd name="T2" fmla="*/ 3337 w 6674"/>
                <a:gd name="T3" fmla="*/ 171 h 11350"/>
                <a:gd name="T4" fmla="*/ 2996 w 6674"/>
                <a:gd name="T5" fmla="*/ 146 h 11350"/>
                <a:gd name="T6" fmla="*/ 2655 w 6674"/>
                <a:gd name="T7" fmla="*/ 24 h 11350"/>
                <a:gd name="T8" fmla="*/ 1949 w 6674"/>
                <a:gd name="T9" fmla="*/ 171 h 11350"/>
                <a:gd name="T10" fmla="*/ 1243 w 6674"/>
                <a:gd name="T11" fmla="*/ 682 h 11350"/>
                <a:gd name="T12" fmla="*/ 658 w 6674"/>
                <a:gd name="T13" fmla="*/ 1510 h 11350"/>
                <a:gd name="T14" fmla="*/ 244 w 6674"/>
                <a:gd name="T15" fmla="*/ 2630 h 11350"/>
                <a:gd name="T16" fmla="*/ 1 w 6674"/>
                <a:gd name="T17" fmla="*/ 4092 h 11350"/>
                <a:gd name="T18" fmla="*/ 1 w 6674"/>
                <a:gd name="T19" fmla="*/ 4774 h 11350"/>
                <a:gd name="T20" fmla="*/ 147 w 6674"/>
                <a:gd name="T21" fmla="*/ 5090 h 11350"/>
                <a:gd name="T22" fmla="*/ 415 w 6674"/>
                <a:gd name="T23" fmla="*/ 5261 h 11350"/>
                <a:gd name="T24" fmla="*/ 658 w 6674"/>
                <a:gd name="T25" fmla="*/ 5261 h 11350"/>
                <a:gd name="T26" fmla="*/ 926 w 6674"/>
                <a:gd name="T27" fmla="*/ 5090 h 11350"/>
                <a:gd name="T28" fmla="*/ 1048 w 6674"/>
                <a:gd name="T29" fmla="*/ 4774 h 11350"/>
                <a:gd name="T30" fmla="*/ 1097 w 6674"/>
                <a:gd name="T31" fmla="*/ 4189 h 11350"/>
                <a:gd name="T32" fmla="*/ 1316 w 6674"/>
                <a:gd name="T33" fmla="*/ 2923 h 11350"/>
                <a:gd name="T34" fmla="*/ 1633 w 6674"/>
                <a:gd name="T35" fmla="*/ 2168 h 11350"/>
                <a:gd name="T36" fmla="*/ 1706 w 6674"/>
                <a:gd name="T37" fmla="*/ 2143 h 11350"/>
                <a:gd name="T38" fmla="*/ 1681 w 6674"/>
                <a:gd name="T39" fmla="*/ 3483 h 11350"/>
                <a:gd name="T40" fmla="*/ 1243 w 6674"/>
                <a:gd name="T41" fmla="*/ 9231 h 11350"/>
                <a:gd name="T42" fmla="*/ 1145 w 6674"/>
                <a:gd name="T43" fmla="*/ 10668 h 11350"/>
                <a:gd name="T44" fmla="*/ 1267 w 6674"/>
                <a:gd name="T45" fmla="*/ 11057 h 11350"/>
                <a:gd name="T46" fmla="*/ 1584 w 6674"/>
                <a:gd name="T47" fmla="*/ 11325 h 11350"/>
                <a:gd name="T48" fmla="*/ 1827 w 6674"/>
                <a:gd name="T49" fmla="*/ 11349 h 11350"/>
                <a:gd name="T50" fmla="*/ 2071 w 6674"/>
                <a:gd name="T51" fmla="*/ 11325 h 11350"/>
                <a:gd name="T52" fmla="*/ 2339 w 6674"/>
                <a:gd name="T53" fmla="*/ 11106 h 11350"/>
                <a:gd name="T54" fmla="*/ 2509 w 6674"/>
                <a:gd name="T55" fmla="*/ 10765 h 11350"/>
                <a:gd name="T56" fmla="*/ 3045 w 6674"/>
                <a:gd name="T57" fmla="*/ 6966 h 11350"/>
                <a:gd name="T58" fmla="*/ 3191 w 6674"/>
                <a:gd name="T59" fmla="*/ 6771 h 11350"/>
                <a:gd name="T60" fmla="*/ 3337 w 6674"/>
                <a:gd name="T61" fmla="*/ 6722 h 11350"/>
                <a:gd name="T62" fmla="*/ 3532 w 6674"/>
                <a:gd name="T63" fmla="*/ 6819 h 11350"/>
                <a:gd name="T64" fmla="*/ 3630 w 6674"/>
                <a:gd name="T65" fmla="*/ 7014 h 11350"/>
                <a:gd name="T66" fmla="*/ 4214 w 6674"/>
                <a:gd name="T67" fmla="*/ 10887 h 11350"/>
                <a:gd name="T68" fmla="*/ 4409 w 6674"/>
                <a:gd name="T69" fmla="*/ 11179 h 11350"/>
                <a:gd name="T70" fmla="*/ 4726 w 6674"/>
                <a:gd name="T71" fmla="*/ 11349 h 11350"/>
                <a:gd name="T72" fmla="*/ 4969 w 6674"/>
                <a:gd name="T73" fmla="*/ 11349 h 11350"/>
                <a:gd name="T74" fmla="*/ 5213 w 6674"/>
                <a:gd name="T75" fmla="*/ 11252 h 11350"/>
                <a:gd name="T76" fmla="*/ 5481 w 6674"/>
                <a:gd name="T77" fmla="*/ 10935 h 11350"/>
                <a:gd name="T78" fmla="*/ 5529 w 6674"/>
                <a:gd name="T79" fmla="*/ 10521 h 11350"/>
                <a:gd name="T80" fmla="*/ 4994 w 6674"/>
                <a:gd name="T81" fmla="*/ 3507 h 11350"/>
                <a:gd name="T82" fmla="*/ 4969 w 6674"/>
                <a:gd name="T83" fmla="*/ 2143 h 11350"/>
                <a:gd name="T84" fmla="*/ 5042 w 6674"/>
                <a:gd name="T85" fmla="*/ 2168 h 11350"/>
                <a:gd name="T86" fmla="*/ 5334 w 6674"/>
                <a:gd name="T87" fmla="*/ 2898 h 11350"/>
                <a:gd name="T88" fmla="*/ 5578 w 6674"/>
                <a:gd name="T89" fmla="*/ 4189 h 11350"/>
                <a:gd name="T90" fmla="*/ 5627 w 6674"/>
                <a:gd name="T91" fmla="*/ 4774 h 11350"/>
                <a:gd name="T92" fmla="*/ 5749 w 6674"/>
                <a:gd name="T93" fmla="*/ 5090 h 11350"/>
                <a:gd name="T94" fmla="*/ 6016 w 6674"/>
                <a:gd name="T95" fmla="*/ 5261 h 11350"/>
                <a:gd name="T96" fmla="*/ 6260 w 6674"/>
                <a:gd name="T97" fmla="*/ 5261 h 11350"/>
                <a:gd name="T98" fmla="*/ 6528 w 6674"/>
                <a:gd name="T99" fmla="*/ 5090 h 11350"/>
                <a:gd name="T100" fmla="*/ 6674 w 6674"/>
                <a:gd name="T101" fmla="*/ 4774 h 11350"/>
                <a:gd name="T102" fmla="*/ 6674 w 6674"/>
                <a:gd name="T103" fmla="*/ 4092 h 11350"/>
                <a:gd name="T104" fmla="*/ 6455 w 6674"/>
                <a:gd name="T105" fmla="*/ 2630 h 11350"/>
                <a:gd name="T106" fmla="*/ 6065 w 6674"/>
                <a:gd name="T107" fmla="*/ 1486 h 11350"/>
                <a:gd name="T108" fmla="*/ 5505 w 6674"/>
                <a:gd name="T109" fmla="*/ 658 h 11350"/>
                <a:gd name="T110" fmla="*/ 4799 w 6674"/>
                <a:gd name="T111" fmla="*/ 171 h 11350"/>
                <a:gd name="T112" fmla="*/ 4019 w 6674"/>
                <a:gd name="T113" fmla="*/ 0 h 11350"/>
                <a:gd name="T114" fmla="*/ 0 w 6674"/>
                <a:gd name="T115" fmla="*/ 0 h 11350"/>
                <a:gd name="T116" fmla="*/ 6674 w 6674"/>
                <a:gd name="T117" fmla="*/ 11350 h 1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6674" h="11350" fill="none" extrusionOk="0">
                  <a:moveTo>
                    <a:pt x="4019" y="0"/>
                  </a:moveTo>
                  <a:lnTo>
                    <a:pt x="4019" y="0"/>
                  </a:lnTo>
                  <a:lnTo>
                    <a:pt x="3873" y="73"/>
                  </a:lnTo>
                  <a:lnTo>
                    <a:pt x="3703" y="122"/>
                  </a:lnTo>
                  <a:lnTo>
                    <a:pt x="3508" y="171"/>
                  </a:lnTo>
                  <a:lnTo>
                    <a:pt x="3337" y="171"/>
                  </a:lnTo>
                  <a:lnTo>
                    <a:pt x="3167" y="171"/>
                  </a:lnTo>
                  <a:lnTo>
                    <a:pt x="2996" y="146"/>
                  </a:lnTo>
                  <a:lnTo>
                    <a:pt x="2826" y="73"/>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774"/>
                  </a:lnTo>
                  <a:lnTo>
                    <a:pt x="25" y="4895"/>
                  </a:lnTo>
                  <a:lnTo>
                    <a:pt x="74" y="4993"/>
                  </a:lnTo>
                  <a:lnTo>
                    <a:pt x="147" y="5090"/>
                  </a:lnTo>
                  <a:lnTo>
                    <a:pt x="220" y="5163"/>
                  </a:lnTo>
                  <a:lnTo>
                    <a:pt x="317" y="5236"/>
                  </a:lnTo>
                  <a:lnTo>
                    <a:pt x="415" y="5261"/>
                  </a:lnTo>
                  <a:lnTo>
                    <a:pt x="537" y="5285"/>
                  </a:lnTo>
                  <a:lnTo>
                    <a:pt x="658" y="5261"/>
                  </a:lnTo>
                  <a:lnTo>
                    <a:pt x="756" y="5236"/>
                  </a:lnTo>
                  <a:lnTo>
                    <a:pt x="853" y="5163"/>
                  </a:lnTo>
                  <a:lnTo>
                    <a:pt x="926" y="5090"/>
                  </a:lnTo>
                  <a:lnTo>
                    <a:pt x="999" y="4993"/>
                  </a:lnTo>
                  <a:lnTo>
                    <a:pt x="1024" y="4895"/>
                  </a:lnTo>
                  <a:lnTo>
                    <a:pt x="1048" y="4774"/>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30" y="2241"/>
                  </a:lnTo>
                  <a:lnTo>
                    <a:pt x="1730" y="2509"/>
                  </a:lnTo>
                  <a:lnTo>
                    <a:pt x="1681" y="3483"/>
                  </a:lnTo>
                  <a:lnTo>
                    <a:pt x="1608" y="4822"/>
                  </a:lnTo>
                  <a:lnTo>
                    <a:pt x="1486" y="6357"/>
                  </a:lnTo>
                  <a:lnTo>
                    <a:pt x="1243" y="923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6966"/>
                  </a:lnTo>
                  <a:lnTo>
                    <a:pt x="3094" y="6868"/>
                  </a:lnTo>
                  <a:lnTo>
                    <a:pt x="3143" y="6819"/>
                  </a:lnTo>
                  <a:lnTo>
                    <a:pt x="3191" y="6771"/>
                  </a:lnTo>
                  <a:lnTo>
                    <a:pt x="3264" y="6746"/>
                  </a:lnTo>
                  <a:lnTo>
                    <a:pt x="3337" y="6722"/>
                  </a:lnTo>
                  <a:lnTo>
                    <a:pt x="3410" y="6746"/>
                  </a:lnTo>
                  <a:lnTo>
                    <a:pt x="3484" y="6771"/>
                  </a:lnTo>
                  <a:lnTo>
                    <a:pt x="3532" y="6819"/>
                  </a:lnTo>
                  <a:lnTo>
                    <a:pt x="3581" y="6868"/>
                  </a:lnTo>
                  <a:lnTo>
                    <a:pt x="3630" y="6966"/>
                  </a:lnTo>
                  <a:lnTo>
                    <a:pt x="3630" y="7014"/>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188" y="6381"/>
                  </a:lnTo>
                  <a:lnTo>
                    <a:pt x="4994" y="3507"/>
                  </a:lnTo>
                  <a:lnTo>
                    <a:pt x="4945" y="2533"/>
                  </a:lnTo>
                  <a:lnTo>
                    <a:pt x="4945" y="2241"/>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27" y="4774"/>
                  </a:lnTo>
                  <a:lnTo>
                    <a:pt x="5651" y="4895"/>
                  </a:lnTo>
                  <a:lnTo>
                    <a:pt x="5675" y="4993"/>
                  </a:lnTo>
                  <a:lnTo>
                    <a:pt x="5749" y="5090"/>
                  </a:lnTo>
                  <a:lnTo>
                    <a:pt x="5822" y="5163"/>
                  </a:lnTo>
                  <a:lnTo>
                    <a:pt x="5919" y="5236"/>
                  </a:lnTo>
                  <a:lnTo>
                    <a:pt x="6016" y="5261"/>
                  </a:lnTo>
                  <a:lnTo>
                    <a:pt x="6138" y="5285"/>
                  </a:lnTo>
                  <a:lnTo>
                    <a:pt x="6260" y="5261"/>
                  </a:lnTo>
                  <a:lnTo>
                    <a:pt x="6357" y="5236"/>
                  </a:lnTo>
                  <a:lnTo>
                    <a:pt x="6455" y="5163"/>
                  </a:lnTo>
                  <a:lnTo>
                    <a:pt x="6528" y="5090"/>
                  </a:lnTo>
                  <a:lnTo>
                    <a:pt x="6601" y="4993"/>
                  </a:lnTo>
                  <a:lnTo>
                    <a:pt x="6650" y="4895"/>
                  </a:lnTo>
                  <a:lnTo>
                    <a:pt x="6674" y="4774"/>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729" name="Shape 387"/>
            <p:cNvSpPr>
              <a:spLocks/>
            </p:cNvSpPr>
            <p:nvPr/>
          </p:nvSpPr>
          <p:spPr bwMode="auto">
            <a:xfrm>
              <a:off x="4792100" y="2332025"/>
              <a:ext cx="76725" cy="84050"/>
            </a:xfrm>
            <a:custGeom>
              <a:avLst/>
              <a:gdLst>
                <a:gd name="T0" fmla="*/ 0 w 3069"/>
                <a:gd name="T1" fmla="*/ 1511 h 3362"/>
                <a:gd name="T2" fmla="*/ 0 w 3069"/>
                <a:gd name="T3" fmla="*/ 1511 h 3362"/>
                <a:gd name="T4" fmla="*/ 24 w 3069"/>
                <a:gd name="T5" fmla="*/ 1340 h 3362"/>
                <a:gd name="T6" fmla="*/ 49 w 3069"/>
                <a:gd name="T7" fmla="*/ 1170 h 3362"/>
                <a:gd name="T8" fmla="*/ 73 w 3069"/>
                <a:gd name="T9" fmla="*/ 1024 h 3362"/>
                <a:gd name="T10" fmla="*/ 122 w 3069"/>
                <a:gd name="T11" fmla="*/ 877 h 3362"/>
                <a:gd name="T12" fmla="*/ 195 w 3069"/>
                <a:gd name="T13" fmla="*/ 756 h 3362"/>
                <a:gd name="T14" fmla="*/ 268 w 3069"/>
                <a:gd name="T15" fmla="*/ 634 h 3362"/>
                <a:gd name="T16" fmla="*/ 365 w 3069"/>
                <a:gd name="T17" fmla="*/ 512 h 3362"/>
                <a:gd name="T18" fmla="*/ 463 w 3069"/>
                <a:gd name="T19" fmla="*/ 415 h 3362"/>
                <a:gd name="T20" fmla="*/ 682 w 3069"/>
                <a:gd name="T21" fmla="*/ 220 h 3362"/>
                <a:gd name="T22" fmla="*/ 950 w 3069"/>
                <a:gd name="T23" fmla="*/ 98 h 3362"/>
                <a:gd name="T24" fmla="*/ 1218 w 3069"/>
                <a:gd name="T25" fmla="*/ 25 h 3362"/>
                <a:gd name="T26" fmla="*/ 1534 w 3069"/>
                <a:gd name="T27" fmla="*/ 1 h 3362"/>
                <a:gd name="T28" fmla="*/ 1534 w 3069"/>
                <a:gd name="T29" fmla="*/ 1 h 3362"/>
                <a:gd name="T30" fmla="*/ 1851 w 3069"/>
                <a:gd name="T31" fmla="*/ 25 h 3362"/>
                <a:gd name="T32" fmla="*/ 2119 w 3069"/>
                <a:gd name="T33" fmla="*/ 98 h 3362"/>
                <a:gd name="T34" fmla="*/ 2387 w 3069"/>
                <a:gd name="T35" fmla="*/ 220 h 3362"/>
                <a:gd name="T36" fmla="*/ 2606 w 3069"/>
                <a:gd name="T37" fmla="*/ 415 h 3362"/>
                <a:gd name="T38" fmla="*/ 2703 w 3069"/>
                <a:gd name="T39" fmla="*/ 512 h 3362"/>
                <a:gd name="T40" fmla="*/ 2801 w 3069"/>
                <a:gd name="T41" fmla="*/ 634 h 3362"/>
                <a:gd name="T42" fmla="*/ 2874 w 3069"/>
                <a:gd name="T43" fmla="*/ 756 h 3362"/>
                <a:gd name="T44" fmla="*/ 2947 w 3069"/>
                <a:gd name="T45" fmla="*/ 877 h 3362"/>
                <a:gd name="T46" fmla="*/ 2996 w 3069"/>
                <a:gd name="T47" fmla="*/ 1024 h 3362"/>
                <a:gd name="T48" fmla="*/ 3020 w 3069"/>
                <a:gd name="T49" fmla="*/ 1170 h 3362"/>
                <a:gd name="T50" fmla="*/ 3044 w 3069"/>
                <a:gd name="T51" fmla="*/ 1340 h 3362"/>
                <a:gd name="T52" fmla="*/ 3069 w 3069"/>
                <a:gd name="T53" fmla="*/ 1511 h 3362"/>
                <a:gd name="T54" fmla="*/ 3069 w 3069"/>
                <a:gd name="T55" fmla="*/ 1511 h 3362"/>
                <a:gd name="T56" fmla="*/ 3044 w 3069"/>
                <a:gd name="T57" fmla="*/ 1681 h 3362"/>
                <a:gd name="T58" fmla="*/ 3020 w 3069"/>
                <a:gd name="T59" fmla="*/ 1852 h 3362"/>
                <a:gd name="T60" fmla="*/ 2947 w 3069"/>
                <a:gd name="T61" fmla="*/ 2193 h 3362"/>
                <a:gd name="T62" fmla="*/ 2801 w 3069"/>
                <a:gd name="T63" fmla="*/ 2509 h 3362"/>
                <a:gd name="T64" fmla="*/ 2606 w 3069"/>
                <a:gd name="T65" fmla="*/ 2777 h 3362"/>
                <a:gd name="T66" fmla="*/ 2509 w 3069"/>
                <a:gd name="T67" fmla="*/ 2899 h 3362"/>
                <a:gd name="T68" fmla="*/ 2387 w 3069"/>
                <a:gd name="T69" fmla="*/ 3021 h 3362"/>
                <a:gd name="T70" fmla="*/ 2265 w 3069"/>
                <a:gd name="T71" fmla="*/ 3118 h 3362"/>
                <a:gd name="T72" fmla="*/ 2119 w 3069"/>
                <a:gd name="T73" fmla="*/ 3191 h 3362"/>
                <a:gd name="T74" fmla="*/ 1997 w 3069"/>
                <a:gd name="T75" fmla="*/ 3264 h 3362"/>
                <a:gd name="T76" fmla="*/ 1851 w 3069"/>
                <a:gd name="T77" fmla="*/ 3313 h 3362"/>
                <a:gd name="T78" fmla="*/ 1681 w 3069"/>
                <a:gd name="T79" fmla="*/ 3337 h 3362"/>
                <a:gd name="T80" fmla="*/ 1534 w 3069"/>
                <a:gd name="T81" fmla="*/ 3362 h 3362"/>
                <a:gd name="T82" fmla="*/ 1534 w 3069"/>
                <a:gd name="T83" fmla="*/ 3362 h 3362"/>
                <a:gd name="T84" fmla="*/ 1388 w 3069"/>
                <a:gd name="T85" fmla="*/ 3337 h 3362"/>
                <a:gd name="T86" fmla="*/ 1218 w 3069"/>
                <a:gd name="T87" fmla="*/ 3313 h 3362"/>
                <a:gd name="T88" fmla="*/ 1072 w 3069"/>
                <a:gd name="T89" fmla="*/ 3264 h 3362"/>
                <a:gd name="T90" fmla="*/ 950 w 3069"/>
                <a:gd name="T91" fmla="*/ 3191 h 3362"/>
                <a:gd name="T92" fmla="*/ 804 w 3069"/>
                <a:gd name="T93" fmla="*/ 3118 h 3362"/>
                <a:gd name="T94" fmla="*/ 682 w 3069"/>
                <a:gd name="T95" fmla="*/ 3021 h 3362"/>
                <a:gd name="T96" fmla="*/ 560 w 3069"/>
                <a:gd name="T97" fmla="*/ 2899 h 3362"/>
                <a:gd name="T98" fmla="*/ 463 w 3069"/>
                <a:gd name="T99" fmla="*/ 2777 h 3362"/>
                <a:gd name="T100" fmla="*/ 268 w 3069"/>
                <a:gd name="T101" fmla="*/ 2509 h 3362"/>
                <a:gd name="T102" fmla="*/ 122 w 3069"/>
                <a:gd name="T103" fmla="*/ 2193 h 3362"/>
                <a:gd name="T104" fmla="*/ 49 w 3069"/>
                <a:gd name="T105" fmla="*/ 1852 h 3362"/>
                <a:gd name="T106" fmla="*/ 24 w 3069"/>
                <a:gd name="T107" fmla="*/ 1681 h 3362"/>
                <a:gd name="T108" fmla="*/ 0 w 3069"/>
                <a:gd name="T109" fmla="*/ 1511 h 3362"/>
                <a:gd name="T110" fmla="*/ 0 w 3069"/>
                <a:gd name="T111" fmla="*/ 1511 h 3362"/>
                <a:gd name="T112" fmla="*/ 0 w 3069"/>
                <a:gd name="T113" fmla="*/ 0 h 3362"/>
                <a:gd name="T114" fmla="*/ 3069 w 3069"/>
                <a:gd name="T115" fmla="*/ 33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T112" t="T113" r="T114" b="T115"/>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grpSp>
        <p:nvGrpSpPr>
          <p:cNvPr id="30725" name="Shape 388"/>
          <p:cNvGrpSpPr>
            <a:grpSpLocks/>
          </p:cNvGrpSpPr>
          <p:nvPr/>
        </p:nvGrpSpPr>
        <p:grpSpPr bwMode="auto">
          <a:xfrm>
            <a:off x="792164" y="1174751"/>
            <a:ext cx="123825" cy="478367"/>
            <a:chOff x="4071800" y="2269925"/>
            <a:chExt cx="172925" cy="502950"/>
          </a:xfrm>
        </p:grpSpPr>
        <p:sp>
          <p:nvSpPr>
            <p:cNvPr id="30726" name="Shape 389"/>
            <p:cNvSpPr>
              <a:spLocks/>
            </p:cNvSpPr>
            <p:nvPr/>
          </p:nvSpPr>
          <p:spPr bwMode="auto">
            <a:xfrm>
              <a:off x="4118075" y="2269925"/>
              <a:ext cx="80375" cy="91350"/>
            </a:xfrm>
            <a:custGeom>
              <a:avLst/>
              <a:gdLst>
                <a:gd name="T0" fmla="*/ 0 w 3215"/>
                <a:gd name="T1" fmla="*/ 1657 h 3654"/>
                <a:gd name="T2" fmla="*/ 24 w 3215"/>
                <a:gd name="T3" fmla="*/ 1291 h 3654"/>
                <a:gd name="T4" fmla="*/ 122 w 3215"/>
                <a:gd name="T5" fmla="*/ 975 h 3654"/>
                <a:gd name="T6" fmla="*/ 268 w 3215"/>
                <a:gd name="T7" fmla="*/ 682 h 3654"/>
                <a:gd name="T8" fmla="*/ 463 w 3215"/>
                <a:gd name="T9" fmla="*/ 439 h 3654"/>
                <a:gd name="T10" fmla="*/ 706 w 3215"/>
                <a:gd name="T11" fmla="*/ 244 h 3654"/>
                <a:gd name="T12" fmla="*/ 974 w 3215"/>
                <a:gd name="T13" fmla="*/ 122 h 3654"/>
                <a:gd name="T14" fmla="*/ 1291 w 3215"/>
                <a:gd name="T15" fmla="*/ 25 h 3654"/>
                <a:gd name="T16" fmla="*/ 1608 w 3215"/>
                <a:gd name="T17" fmla="*/ 0 h 3654"/>
                <a:gd name="T18" fmla="*/ 1778 w 3215"/>
                <a:gd name="T19" fmla="*/ 0 h 3654"/>
                <a:gd name="T20" fmla="*/ 2095 w 3215"/>
                <a:gd name="T21" fmla="*/ 74 h 3654"/>
                <a:gd name="T22" fmla="*/ 2363 w 3215"/>
                <a:gd name="T23" fmla="*/ 171 h 3654"/>
                <a:gd name="T24" fmla="*/ 2630 w 3215"/>
                <a:gd name="T25" fmla="*/ 341 h 3654"/>
                <a:gd name="T26" fmla="*/ 2850 w 3215"/>
                <a:gd name="T27" fmla="*/ 561 h 3654"/>
                <a:gd name="T28" fmla="*/ 3020 w 3215"/>
                <a:gd name="T29" fmla="*/ 829 h 3654"/>
                <a:gd name="T30" fmla="*/ 3142 w 3215"/>
                <a:gd name="T31" fmla="*/ 1121 h 3654"/>
                <a:gd name="T32" fmla="*/ 3215 w 3215"/>
                <a:gd name="T33" fmla="*/ 1462 h 3654"/>
                <a:gd name="T34" fmla="*/ 3215 w 3215"/>
                <a:gd name="T35" fmla="*/ 1657 h 3654"/>
                <a:gd name="T36" fmla="*/ 3191 w 3215"/>
                <a:gd name="T37" fmla="*/ 2022 h 3654"/>
                <a:gd name="T38" fmla="*/ 3093 w 3215"/>
                <a:gd name="T39" fmla="*/ 2387 h 3654"/>
                <a:gd name="T40" fmla="*/ 2947 w 3215"/>
                <a:gd name="T41" fmla="*/ 2728 h 3654"/>
                <a:gd name="T42" fmla="*/ 2752 w 3215"/>
                <a:gd name="T43" fmla="*/ 3020 h 3654"/>
                <a:gd name="T44" fmla="*/ 2509 w 3215"/>
                <a:gd name="T45" fmla="*/ 3288 h 3654"/>
                <a:gd name="T46" fmla="*/ 2241 w 3215"/>
                <a:gd name="T47" fmla="*/ 3483 h 3654"/>
                <a:gd name="T48" fmla="*/ 1924 w 3215"/>
                <a:gd name="T49" fmla="*/ 3605 h 3654"/>
                <a:gd name="T50" fmla="*/ 1608 w 3215"/>
                <a:gd name="T51" fmla="*/ 3654 h 3654"/>
                <a:gd name="T52" fmla="*/ 1437 w 3215"/>
                <a:gd name="T53" fmla="*/ 3629 h 3654"/>
                <a:gd name="T54" fmla="*/ 1120 w 3215"/>
                <a:gd name="T55" fmla="*/ 3556 h 3654"/>
                <a:gd name="T56" fmla="*/ 853 w 3215"/>
                <a:gd name="T57" fmla="*/ 3386 h 3654"/>
                <a:gd name="T58" fmla="*/ 585 w 3215"/>
                <a:gd name="T59" fmla="*/ 3167 h 3654"/>
                <a:gd name="T60" fmla="*/ 365 w 3215"/>
                <a:gd name="T61" fmla="*/ 2874 h 3654"/>
                <a:gd name="T62" fmla="*/ 195 w 3215"/>
                <a:gd name="T63" fmla="*/ 2558 h 3654"/>
                <a:gd name="T64" fmla="*/ 73 w 3215"/>
                <a:gd name="T65" fmla="*/ 2217 h 3654"/>
                <a:gd name="T66" fmla="*/ 0 w 3215"/>
                <a:gd name="T67" fmla="*/ 1827 h 3654"/>
                <a:gd name="T68" fmla="*/ 0 w 3215"/>
                <a:gd name="T69" fmla="*/ 1657 h 3654"/>
                <a:gd name="T70" fmla="*/ 0 w 3215"/>
                <a:gd name="T71" fmla="*/ 0 h 3654"/>
                <a:gd name="T72" fmla="*/ 3215 w 3215"/>
                <a:gd name="T73" fmla="*/ 3654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30727" name="Shape 390"/>
            <p:cNvSpPr>
              <a:spLocks/>
            </p:cNvSpPr>
            <p:nvPr/>
          </p:nvSpPr>
          <p:spPr bwMode="auto">
            <a:xfrm>
              <a:off x="4071800" y="2372825"/>
              <a:ext cx="172925" cy="400050"/>
            </a:xfrm>
            <a:custGeom>
              <a:avLst/>
              <a:gdLst>
                <a:gd name="T0" fmla="*/ 3848 w 6917"/>
                <a:gd name="T1" fmla="*/ 147 h 16002"/>
                <a:gd name="T2" fmla="*/ 3264 w 6917"/>
                <a:gd name="T3" fmla="*/ 195 h 16002"/>
                <a:gd name="T4" fmla="*/ 2728 w 6917"/>
                <a:gd name="T5" fmla="*/ 0 h 16002"/>
                <a:gd name="T6" fmla="*/ 2022 w 6917"/>
                <a:gd name="T7" fmla="*/ 293 h 16002"/>
                <a:gd name="T8" fmla="*/ 950 w 6917"/>
                <a:gd name="T9" fmla="*/ 1413 h 16002"/>
                <a:gd name="T10" fmla="*/ 317 w 6917"/>
                <a:gd name="T11" fmla="*/ 3191 h 16002"/>
                <a:gd name="T12" fmla="*/ 24 w 6917"/>
                <a:gd name="T13" fmla="*/ 5529 h 16002"/>
                <a:gd name="T14" fmla="*/ 24 w 6917"/>
                <a:gd name="T15" fmla="*/ 7015 h 16002"/>
                <a:gd name="T16" fmla="*/ 244 w 6917"/>
                <a:gd name="T17" fmla="*/ 7502 h 16002"/>
                <a:gd name="T18" fmla="*/ 487 w 6917"/>
                <a:gd name="T19" fmla="*/ 7624 h 16002"/>
                <a:gd name="T20" fmla="*/ 877 w 6917"/>
                <a:gd name="T21" fmla="*/ 7404 h 16002"/>
                <a:gd name="T22" fmla="*/ 974 w 6917"/>
                <a:gd name="T23" fmla="*/ 6869 h 16002"/>
                <a:gd name="T24" fmla="*/ 1291 w 6917"/>
                <a:gd name="T25" fmla="*/ 4092 h 16002"/>
                <a:gd name="T26" fmla="*/ 1413 w 6917"/>
                <a:gd name="T27" fmla="*/ 3094 h 16002"/>
                <a:gd name="T28" fmla="*/ 1437 w 6917"/>
                <a:gd name="T29" fmla="*/ 2387 h 16002"/>
                <a:gd name="T30" fmla="*/ 1656 w 6917"/>
                <a:gd name="T31" fmla="*/ 2046 h 16002"/>
                <a:gd name="T32" fmla="*/ 1486 w 6917"/>
                <a:gd name="T33" fmla="*/ 2680 h 16002"/>
                <a:gd name="T34" fmla="*/ 1681 w 6917"/>
                <a:gd name="T35" fmla="*/ 3264 h 16002"/>
                <a:gd name="T36" fmla="*/ 1900 w 6917"/>
                <a:gd name="T37" fmla="*/ 3775 h 16002"/>
                <a:gd name="T38" fmla="*/ 1900 w 6917"/>
                <a:gd name="T39" fmla="*/ 4725 h 16002"/>
                <a:gd name="T40" fmla="*/ 1510 w 6917"/>
                <a:gd name="T41" fmla="*/ 5894 h 16002"/>
                <a:gd name="T42" fmla="*/ 1169 w 6917"/>
                <a:gd name="T43" fmla="*/ 7599 h 16002"/>
                <a:gd name="T44" fmla="*/ 1242 w 6917"/>
                <a:gd name="T45" fmla="*/ 9962 h 16002"/>
                <a:gd name="T46" fmla="*/ 1340 w 6917"/>
                <a:gd name="T47" fmla="*/ 15271 h 16002"/>
                <a:gd name="T48" fmla="*/ 1486 w 6917"/>
                <a:gd name="T49" fmla="*/ 15782 h 16002"/>
                <a:gd name="T50" fmla="*/ 1827 w 6917"/>
                <a:gd name="T51" fmla="*/ 16002 h 16002"/>
                <a:gd name="T52" fmla="*/ 2168 w 6917"/>
                <a:gd name="T53" fmla="*/ 15904 h 16002"/>
                <a:gd name="T54" fmla="*/ 2411 w 6917"/>
                <a:gd name="T55" fmla="*/ 15490 h 16002"/>
                <a:gd name="T56" fmla="*/ 3142 w 6917"/>
                <a:gd name="T57" fmla="*/ 8427 h 16002"/>
                <a:gd name="T58" fmla="*/ 3361 w 6917"/>
                <a:gd name="T59" fmla="*/ 7989 h 16002"/>
                <a:gd name="T60" fmla="*/ 3629 w 6917"/>
                <a:gd name="T61" fmla="*/ 8062 h 16002"/>
                <a:gd name="T62" fmla="*/ 3775 w 6917"/>
                <a:gd name="T63" fmla="*/ 8525 h 16002"/>
                <a:gd name="T64" fmla="*/ 4530 w 6917"/>
                <a:gd name="T65" fmla="*/ 15636 h 16002"/>
                <a:gd name="T66" fmla="*/ 4847 w 6917"/>
                <a:gd name="T67" fmla="*/ 15953 h 16002"/>
                <a:gd name="T68" fmla="*/ 5188 w 6917"/>
                <a:gd name="T69" fmla="*/ 15977 h 16002"/>
                <a:gd name="T70" fmla="*/ 5504 w 6917"/>
                <a:gd name="T71" fmla="*/ 15661 h 16002"/>
                <a:gd name="T72" fmla="*/ 5577 w 6917"/>
                <a:gd name="T73" fmla="*/ 14686 h 16002"/>
                <a:gd name="T74" fmla="*/ 5724 w 6917"/>
                <a:gd name="T75" fmla="*/ 8793 h 16002"/>
                <a:gd name="T76" fmla="*/ 5699 w 6917"/>
                <a:gd name="T77" fmla="*/ 7210 h 16002"/>
                <a:gd name="T78" fmla="*/ 5212 w 6917"/>
                <a:gd name="T79" fmla="*/ 5383 h 16002"/>
                <a:gd name="T80" fmla="*/ 4993 w 6917"/>
                <a:gd name="T81" fmla="*/ 4433 h 16002"/>
                <a:gd name="T82" fmla="*/ 5066 w 6917"/>
                <a:gd name="T83" fmla="*/ 3410 h 16002"/>
                <a:gd name="T84" fmla="*/ 5310 w 6917"/>
                <a:gd name="T85" fmla="*/ 3167 h 16002"/>
                <a:gd name="T86" fmla="*/ 5431 w 6917"/>
                <a:gd name="T87" fmla="*/ 2485 h 16002"/>
                <a:gd name="T88" fmla="*/ 5261 w 6917"/>
                <a:gd name="T89" fmla="*/ 2046 h 16002"/>
                <a:gd name="T90" fmla="*/ 5504 w 6917"/>
                <a:gd name="T91" fmla="*/ 2533 h 16002"/>
                <a:gd name="T92" fmla="*/ 5456 w 6917"/>
                <a:gd name="T93" fmla="*/ 3288 h 16002"/>
                <a:gd name="T94" fmla="*/ 5772 w 6917"/>
                <a:gd name="T95" fmla="*/ 5091 h 16002"/>
                <a:gd name="T96" fmla="*/ 5943 w 6917"/>
                <a:gd name="T97" fmla="*/ 6869 h 16002"/>
                <a:gd name="T98" fmla="*/ 6113 w 6917"/>
                <a:gd name="T99" fmla="*/ 7502 h 16002"/>
                <a:gd name="T100" fmla="*/ 6430 w 6917"/>
                <a:gd name="T101" fmla="*/ 7624 h 16002"/>
                <a:gd name="T102" fmla="*/ 6746 w 6917"/>
                <a:gd name="T103" fmla="*/ 7404 h 16002"/>
                <a:gd name="T104" fmla="*/ 6917 w 6917"/>
                <a:gd name="T105" fmla="*/ 6869 h 16002"/>
                <a:gd name="T106" fmla="*/ 6844 w 6917"/>
                <a:gd name="T107" fmla="*/ 4896 h 16002"/>
                <a:gd name="T108" fmla="*/ 6479 w 6917"/>
                <a:gd name="T109" fmla="*/ 2704 h 16002"/>
                <a:gd name="T110" fmla="*/ 5748 w 6917"/>
                <a:gd name="T111" fmla="*/ 1072 h 16002"/>
                <a:gd name="T112" fmla="*/ 4749 w 6917"/>
                <a:gd name="T113" fmla="*/ 195 h 16002"/>
                <a:gd name="T114" fmla="*/ 4189 w 6917"/>
                <a:gd name="T115" fmla="*/ 0 h 16002"/>
                <a:gd name="T116" fmla="*/ 0 w 6917"/>
                <a:gd name="T117" fmla="*/ 0 h 16002"/>
                <a:gd name="T118" fmla="*/ 6917 w 6917"/>
                <a:gd name="T119" fmla="*/ 16002 h 16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6917" h="16002" fill="none" extrusionOk="0">
                  <a:moveTo>
                    <a:pt x="4189" y="0"/>
                  </a:moveTo>
                  <a:lnTo>
                    <a:pt x="4189" y="0"/>
                  </a:lnTo>
                  <a:lnTo>
                    <a:pt x="4019" y="98"/>
                  </a:lnTo>
                  <a:lnTo>
                    <a:pt x="3848" y="147"/>
                  </a:lnTo>
                  <a:lnTo>
                    <a:pt x="3653" y="195"/>
                  </a:lnTo>
                  <a:lnTo>
                    <a:pt x="3459" y="220"/>
                  </a:lnTo>
                  <a:lnTo>
                    <a:pt x="3264" y="195"/>
                  </a:lnTo>
                  <a:lnTo>
                    <a:pt x="3069" y="147"/>
                  </a:lnTo>
                  <a:lnTo>
                    <a:pt x="2898" y="98"/>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24" y="7015"/>
                  </a:lnTo>
                  <a:lnTo>
                    <a:pt x="49" y="7161"/>
                  </a:lnTo>
                  <a:lnTo>
                    <a:pt x="98" y="7307"/>
                  </a:lnTo>
                  <a:lnTo>
                    <a:pt x="171" y="7404"/>
                  </a:lnTo>
                  <a:lnTo>
                    <a:pt x="244" y="7502"/>
                  </a:lnTo>
                  <a:lnTo>
                    <a:pt x="317" y="7575"/>
                  </a:lnTo>
                  <a:lnTo>
                    <a:pt x="414" y="7624"/>
                  </a:lnTo>
                  <a:lnTo>
                    <a:pt x="487" y="7624"/>
                  </a:lnTo>
                  <a:lnTo>
                    <a:pt x="633" y="7624"/>
                  </a:lnTo>
                  <a:lnTo>
                    <a:pt x="731" y="7575"/>
                  </a:lnTo>
                  <a:lnTo>
                    <a:pt x="804" y="7502"/>
                  </a:lnTo>
                  <a:lnTo>
                    <a:pt x="877" y="7404"/>
                  </a:lnTo>
                  <a:lnTo>
                    <a:pt x="926" y="7307"/>
                  </a:lnTo>
                  <a:lnTo>
                    <a:pt x="950" y="7161"/>
                  </a:lnTo>
                  <a:lnTo>
                    <a:pt x="974" y="6869"/>
                  </a:lnTo>
                  <a:lnTo>
                    <a:pt x="999" y="6503"/>
                  </a:lnTo>
                  <a:lnTo>
                    <a:pt x="1023" y="6089"/>
                  </a:lnTo>
                  <a:lnTo>
                    <a:pt x="1145" y="5091"/>
                  </a:lnTo>
                  <a:lnTo>
                    <a:pt x="1291" y="4092"/>
                  </a:lnTo>
                  <a:lnTo>
                    <a:pt x="1364" y="3654"/>
                  </a:lnTo>
                  <a:lnTo>
                    <a:pt x="1461" y="3288"/>
                  </a:lnTo>
                  <a:lnTo>
                    <a:pt x="1413" y="3094"/>
                  </a:lnTo>
                  <a:lnTo>
                    <a:pt x="1388" y="2899"/>
                  </a:lnTo>
                  <a:lnTo>
                    <a:pt x="1388" y="2704"/>
                  </a:lnTo>
                  <a:lnTo>
                    <a:pt x="1413" y="2533"/>
                  </a:lnTo>
                  <a:lnTo>
                    <a:pt x="1437" y="2387"/>
                  </a:lnTo>
                  <a:lnTo>
                    <a:pt x="1510" y="2241"/>
                  </a:lnTo>
                  <a:lnTo>
                    <a:pt x="1583" y="2119"/>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900" y="3775"/>
                  </a:lnTo>
                  <a:lnTo>
                    <a:pt x="1924" y="3970"/>
                  </a:lnTo>
                  <a:lnTo>
                    <a:pt x="1949" y="4190"/>
                  </a:lnTo>
                  <a:lnTo>
                    <a:pt x="1924" y="4433"/>
                  </a:lnTo>
                  <a:lnTo>
                    <a:pt x="1900" y="4725"/>
                  </a:lnTo>
                  <a:lnTo>
                    <a:pt x="1827" y="5018"/>
                  </a:lnTo>
                  <a:lnTo>
                    <a:pt x="1705" y="5383"/>
                  </a:lnTo>
                  <a:lnTo>
                    <a:pt x="1510" y="5894"/>
                  </a:lnTo>
                  <a:lnTo>
                    <a:pt x="1364" y="6381"/>
                  </a:lnTo>
                  <a:lnTo>
                    <a:pt x="1267" y="6820"/>
                  </a:lnTo>
                  <a:lnTo>
                    <a:pt x="1218" y="7210"/>
                  </a:lnTo>
                  <a:lnTo>
                    <a:pt x="1169" y="7599"/>
                  </a:lnTo>
                  <a:lnTo>
                    <a:pt x="1169" y="7989"/>
                  </a:lnTo>
                  <a:lnTo>
                    <a:pt x="1194" y="8793"/>
                  </a:lnTo>
                  <a:lnTo>
                    <a:pt x="1242" y="9962"/>
                  </a:lnTo>
                  <a:lnTo>
                    <a:pt x="1291" y="11131"/>
                  </a:lnTo>
                  <a:lnTo>
                    <a:pt x="1315" y="13201"/>
                  </a:lnTo>
                  <a:lnTo>
                    <a:pt x="1340" y="14686"/>
                  </a:lnTo>
                  <a:lnTo>
                    <a:pt x="1340" y="15271"/>
                  </a:lnTo>
                  <a:lnTo>
                    <a:pt x="1364" y="15490"/>
                  </a:lnTo>
                  <a:lnTo>
                    <a:pt x="1413" y="15661"/>
                  </a:lnTo>
                  <a:lnTo>
                    <a:pt x="1486" y="15782"/>
                  </a:lnTo>
                  <a:lnTo>
                    <a:pt x="1583" y="15880"/>
                  </a:lnTo>
                  <a:lnTo>
                    <a:pt x="1656" y="15953"/>
                  </a:lnTo>
                  <a:lnTo>
                    <a:pt x="1729" y="15977"/>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427"/>
                  </a:lnTo>
                  <a:lnTo>
                    <a:pt x="3191" y="8257"/>
                  </a:lnTo>
                  <a:lnTo>
                    <a:pt x="3239" y="8159"/>
                  </a:lnTo>
                  <a:lnTo>
                    <a:pt x="3288" y="8062"/>
                  </a:lnTo>
                  <a:lnTo>
                    <a:pt x="3361" y="7989"/>
                  </a:lnTo>
                  <a:lnTo>
                    <a:pt x="3459" y="7965"/>
                  </a:lnTo>
                  <a:lnTo>
                    <a:pt x="3556" y="7989"/>
                  </a:lnTo>
                  <a:lnTo>
                    <a:pt x="3629" y="8062"/>
                  </a:lnTo>
                  <a:lnTo>
                    <a:pt x="3678" y="8159"/>
                  </a:lnTo>
                  <a:lnTo>
                    <a:pt x="3726" y="8257"/>
                  </a:lnTo>
                  <a:lnTo>
                    <a:pt x="3775" y="8427"/>
                  </a:lnTo>
                  <a:lnTo>
                    <a:pt x="3775" y="8525"/>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188" y="15977"/>
                  </a:lnTo>
                  <a:lnTo>
                    <a:pt x="5261" y="15953"/>
                  </a:lnTo>
                  <a:lnTo>
                    <a:pt x="5334" y="15880"/>
                  </a:lnTo>
                  <a:lnTo>
                    <a:pt x="5431" y="15782"/>
                  </a:lnTo>
                  <a:lnTo>
                    <a:pt x="5504" y="15661"/>
                  </a:lnTo>
                  <a:lnTo>
                    <a:pt x="5553" y="15490"/>
                  </a:lnTo>
                  <a:lnTo>
                    <a:pt x="5577" y="15271"/>
                  </a:lnTo>
                  <a:lnTo>
                    <a:pt x="5577" y="14686"/>
                  </a:lnTo>
                  <a:lnTo>
                    <a:pt x="5602" y="13201"/>
                  </a:lnTo>
                  <a:lnTo>
                    <a:pt x="5626" y="11131"/>
                  </a:lnTo>
                  <a:lnTo>
                    <a:pt x="5675" y="9962"/>
                  </a:lnTo>
                  <a:lnTo>
                    <a:pt x="5724" y="8793"/>
                  </a:lnTo>
                  <a:lnTo>
                    <a:pt x="5748" y="7989"/>
                  </a:lnTo>
                  <a:lnTo>
                    <a:pt x="5748" y="7599"/>
                  </a:lnTo>
                  <a:lnTo>
                    <a:pt x="5699" y="7210"/>
                  </a:lnTo>
                  <a:lnTo>
                    <a:pt x="5650" y="6820"/>
                  </a:lnTo>
                  <a:lnTo>
                    <a:pt x="5553" y="6381"/>
                  </a:lnTo>
                  <a:lnTo>
                    <a:pt x="5407" y="5894"/>
                  </a:lnTo>
                  <a:lnTo>
                    <a:pt x="5212" y="5383"/>
                  </a:lnTo>
                  <a:lnTo>
                    <a:pt x="5090" y="5018"/>
                  </a:lnTo>
                  <a:lnTo>
                    <a:pt x="5017" y="4725"/>
                  </a:lnTo>
                  <a:lnTo>
                    <a:pt x="4993" y="4433"/>
                  </a:lnTo>
                  <a:lnTo>
                    <a:pt x="4969" y="4190"/>
                  </a:lnTo>
                  <a:lnTo>
                    <a:pt x="4993" y="3970"/>
                  </a:lnTo>
                  <a:lnTo>
                    <a:pt x="5017" y="3775"/>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334" y="2119"/>
                  </a:lnTo>
                  <a:lnTo>
                    <a:pt x="5407" y="2241"/>
                  </a:lnTo>
                  <a:lnTo>
                    <a:pt x="5480" y="2387"/>
                  </a:lnTo>
                  <a:lnTo>
                    <a:pt x="5504" y="2533"/>
                  </a:lnTo>
                  <a:lnTo>
                    <a:pt x="5529" y="2704"/>
                  </a:lnTo>
                  <a:lnTo>
                    <a:pt x="5529" y="2899"/>
                  </a:lnTo>
                  <a:lnTo>
                    <a:pt x="5504" y="3094"/>
                  </a:lnTo>
                  <a:lnTo>
                    <a:pt x="5456" y="3288"/>
                  </a:lnTo>
                  <a:lnTo>
                    <a:pt x="5553" y="3654"/>
                  </a:lnTo>
                  <a:lnTo>
                    <a:pt x="5626" y="4092"/>
                  </a:lnTo>
                  <a:lnTo>
                    <a:pt x="5772" y="5091"/>
                  </a:lnTo>
                  <a:lnTo>
                    <a:pt x="5894" y="6089"/>
                  </a:lnTo>
                  <a:lnTo>
                    <a:pt x="5918" y="6503"/>
                  </a:lnTo>
                  <a:lnTo>
                    <a:pt x="5943" y="6869"/>
                  </a:lnTo>
                  <a:lnTo>
                    <a:pt x="5967" y="7161"/>
                  </a:lnTo>
                  <a:lnTo>
                    <a:pt x="5991" y="7307"/>
                  </a:lnTo>
                  <a:lnTo>
                    <a:pt x="6040" y="7404"/>
                  </a:lnTo>
                  <a:lnTo>
                    <a:pt x="6113" y="7502"/>
                  </a:lnTo>
                  <a:lnTo>
                    <a:pt x="6186" y="7575"/>
                  </a:lnTo>
                  <a:lnTo>
                    <a:pt x="6284"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136"/>
          <p:cNvSpPr txBox="1">
            <a:spLocks noGrp="1"/>
          </p:cNvSpPr>
          <p:nvPr>
            <p:ph type="title"/>
          </p:nvPr>
        </p:nvSpPr>
        <p:spPr>
          <a:xfrm>
            <a:off x="1117601" y="696384"/>
            <a:ext cx="3897313" cy="1371600"/>
          </a:xfrm>
        </p:spPr>
        <p:txBody>
          <a:bodyPr/>
          <a:lstStyle/>
          <a:p>
            <a:pPr eaLnBrk="1" hangingPunct="1">
              <a:spcBef>
                <a:spcPct val="0"/>
              </a:spcBef>
              <a:buClr>
                <a:srgbClr val="FFFFFF"/>
              </a:buClr>
              <a:buFont typeface="Roboto Slab" charset="0"/>
              <a:buNone/>
            </a:pPr>
            <a:r>
              <a:rPr lang="en-US" sz="1600" b="1">
                <a:solidFill>
                  <a:srgbClr val="FFFFFF"/>
                </a:solidFill>
                <a:latin typeface="Rockwell" charset="0"/>
                <a:ea typeface="Roboto Slab" charset="0"/>
                <a:sym typeface="Roboto Slab" charset="0"/>
              </a:rPr>
              <a:t>Average Daily Attendance (ADA) </a:t>
            </a:r>
            <a:br>
              <a:rPr lang="en-US" sz="1600" b="1">
                <a:solidFill>
                  <a:srgbClr val="FFFFFF"/>
                </a:solidFill>
                <a:latin typeface="Rockwell" charset="0"/>
                <a:ea typeface="Roboto Slab" charset="0"/>
                <a:sym typeface="Roboto Slab" charset="0"/>
              </a:rPr>
            </a:br>
            <a:r>
              <a:rPr lang="en-US" sz="1600" b="1">
                <a:solidFill>
                  <a:srgbClr val="FFFFFF"/>
                </a:solidFill>
                <a:latin typeface="Rockwell" charset="0"/>
                <a:ea typeface="Roboto Slab" charset="0"/>
                <a:sym typeface="Roboto Slab" charset="0"/>
              </a:rPr>
              <a:t>Can Mask Chronic Absence</a:t>
            </a:r>
          </a:p>
        </p:txBody>
      </p:sp>
      <p:grpSp>
        <p:nvGrpSpPr>
          <p:cNvPr id="12290" name="Shape 137"/>
          <p:cNvGrpSpPr>
            <a:grpSpLocks/>
          </p:cNvGrpSpPr>
          <p:nvPr/>
        </p:nvGrpSpPr>
        <p:grpSpPr bwMode="auto">
          <a:xfrm>
            <a:off x="377825" y="1242484"/>
            <a:ext cx="312738" cy="302683"/>
            <a:chOff x="3932350" y="3714775"/>
            <a:chExt cx="439650" cy="319075"/>
          </a:xfrm>
        </p:grpSpPr>
        <p:sp>
          <p:nvSpPr>
            <p:cNvPr id="12295" name="Shape 138"/>
            <p:cNvSpPr>
              <a:spLocks/>
            </p:cNvSpPr>
            <p:nvPr/>
          </p:nvSpPr>
          <p:spPr bwMode="auto">
            <a:xfrm>
              <a:off x="3932350" y="3714775"/>
              <a:ext cx="439650" cy="319075"/>
            </a:xfrm>
            <a:custGeom>
              <a:avLst/>
              <a:gdLst>
                <a:gd name="T0" fmla="*/ 1 w 17586"/>
                <a:gd name="T1" fmla="*/ 1 h 12763"/>
                <a:gd name="T2" fmla="*/ 1 w 17586"/>
                <a:gd name="T3" fmla="*/ 12276 h 12763"/>
                <a:gd name="T4" fmla="*/ 1 w 17586"/>
                <a:gd name="T5" fmla="*/ 12276 h 12763"/>
                <a:gd name="T6" fmla="*/ 1 w 17586"/>
                <a:gd name="T7" fmla="*/ 12373 h 12763"/>
                <a:gd name="T8" fmla="*/ 25 w 17586"/>
                <a:gd name="T9" fmla="*/ 12471 h 12763"/>
                <a:gd name="T10" fmla="*/ 74 w 17586"/>
                <a:gd name="T11" fmla="*/ 12544 h 12763"/>
                <a:gd name="T12" fmla="*/ 123 w 17586"/>
                <a:gd name="T13" fmla="*/ 12617 h 12763"/>
                <a:gd name="T14" fmla="*/ 196 w 17586"/>
                <a:gd name="T15" fmla="*/ 12690 h 12763"/>
                <a:gd name="T16" fmla="*/ 293 w 17586"/>
                <a:gd name="T17" fmla="*/ 12714 h 12763"/>
                <a:gd name="T18" fmla="*/ 366 w 17586"/>
                <a:gd name="T19" fmla="*/ 12763 h 12763"/>
                <a:gd name="T20" fmla="*/ 488 w 17586"/>
                <a:gd name="T21" fmla="*/ 12763 h 12763"/>
                <a:gd name="T22" fmla="*/ 17585 w 17586"/>
                <a:gd name="T23" fmla="*/ 12763 h 12763"/>
                <a:gd name="T24" fmla="*/ 0 w 17586"/>
                <a:gd name="T25" fmla="*/ 0 h 12763"/>
                <a:gd name="T26" fmla="*/ 17586 w 17586"/>
                <a:gd name="T27" fmla="*/ 12763 h 1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6" name="Shape 139"/>
            <p:cNvSpPr>
              <a:spLocks/>
            </p:cNvSpPr>
            <p:nvPr/>
          </p:nvSpPr>
          <p:spPr bwMode="auto">
            <a:xfrm>
              <a:off x="39701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1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7" name="Shape 140"/>
            <p:cNvSpPr>
              <a:spLocks/>
            </p:cNvSpPr>
            <p:nvPr/>
          </p:nvSpPr>
          <p:spPr bwMode="auto">
            <a:xfrm>
              <a:off x="4278800" y="3862750"/>
              <a:ext cx="77350" cy="132750"/>
            </a:xfrm>
            <a:custGeom>
              <a:avLst/>
              <a:gdLst>
                <a:gd name="T0" fmla="*/ 3094 w 3094"/>
                <a:gd name="T1" fmla="*/ 5309 h 5310"/>
                <a:gd name="T2" fmla="*/ 3094 w 3094"/>
                <a:gd name="T3" fmla="*/ 487 h 5310"/>
                <a:gd name="T4" fmla="*/ 3094 w 3094"/>
                <a:gd name="T5" fmla="*/ 487 h 5310"/>
                <a:gd name="T6" fmla="*/ 3094 w 3094"/>
                <a:gd name="T7" fmla="*/ 390 h 5310"/>
                <a:gd name="T8" fmla="*/ 3070 w 3094"/>
                <a:gd name="T9" fmla="*/ 292 h 5310"/>
                <a:gd name="T10" fmla="*/ 3021 w 3094"/>
                <a:gd name="T11" fmla="*/ 219 h 5310"/>
                <a:gd name="T12" fmla="*/ 2948 w 3094"/>
                <a:gd name="T13" fmla="*/ 146 h 5310"/>
                <a:gd name="T14" fmla="*/ 2899 w 3094"/>
                <a:gd name="T15" fmla="*/ 97 h 5310"/>
                <a:gd name="T16" fmla="*/ 2802 w 3094"/>
                <a:gd name="T17" fmla="*/ 49 h 5310"/>
                <a:gd name="T18" fmla="*/ 2704 w 3094"/>
                <a:gd name="T19" fmla="*/ 24 h 5310"/>
                <a:gd name="T20" fmla="*/ 2607 w 3094"/>
                <a:gd name="T21" fmla="*/ 0 h 5310"/>
                <a:gd name="T22" fmla="*/ 488 w 3094"/>
                <a:gd name="T23" fmla="*/ 0 h 5310"/>
                <a:gd name="T24" fmla="*/ 488 w 3094"/>
                <a:gd name="T25" fmla="*/ 0 h 5310"/>
                <a:gd name="T26" fmla="*/ 390 w 3094"/>
                <a:gd name="T27" fmla="*/ 24 h 5310"/>
                <a:gd name="T28" fmla="*/ 293 w 3094"/>
                <a:gd name="T29" fmla="*/ 49 h 5310"/>
                <a:gd name="T30" fmla="*/ 220 w 3094"/>
                <a:gd name="T31" fmla="*/ 97 h 5310"/>
                <a:gd name="T32" fmla="*/ 147 w 3094"/>
                <a:gd name="T33" fmla="*/ 146 h 5310"/>
                <a:gd name="T34" fmla="*/ 74 w 3094"/>
                <a:gd name="T35" fmla="*/ 219 h 5310"/>
                <a:gd name="T36" fmla="*/ 50 w 3094"/>
                <a:gd name="T37" fmla="*/ 292 h 5310"/>
                <a:gd name="T38" fmla="*/ 1 w 3094"/>
                <a:gd name="T39" fmla="*/ 390 h 5310"/>
                <a:gd name="T40" fmla="*/ 1 w 3094"/>
                <a:gd name="T41" fmla="*/ 487 h 5310"/>
                <a:gd name="T42" fmla="*/ 1 w 3094"/>
                <a:gd name="T43" fmla="*/ 5309 h 5310"/>
                <a:gd name="T44" fmla="*/ 3094 w 3094"/>
                <a:gd name="T45" fmla="*/ 5309 h 5310"/>
                <a:gd name="T46" fmla="*/ 0 w 3094"/>
                <a:gd name="T47" fmla="*/ 0 h 5310"/>
                <a:gd name="T48" fmla="*/ 3094 w 3094"/>
                <a:gd name="T49" fmla="*/ 5310 h 5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8" name="Shape 141"/>
            <p:cNvSpPr>
              <a:spLocks/>
            </p:cNvSpPr>
            <p:nvPr/>
          </p:nvSpPr>
          <p:spPr bwMode="auto">
            <a:xfrm>
              <a:off x="4073000" y="3716600"/>
              <a:ext cx="77350" cy="278900"/>
            </a:xfrm>
            <a:custGeom>
              <a:avLst/>
              <a:gdLst>
                <a:gd name="T0" fmla="*/ 3094 w 3094"/>
                <a:gd name="T1" fmla="*/ 11155 h 11156"/>
                <a:gd name="T2" fmla="*/ 3094 w 3094"/>
                <a:gd name="T3" fmla="*/ 488 h 11156"/>
                <a:gd name="T4" fmla="*/ 3094 w 3094"/>
                <a:gd name="T5" fmla="*/ 488 h 11156"/>
                <a:gd name="T6" fmla="*/ 3094 w 3094"/>
                <a:gd name="T7" fmla="*/ 391 h 11156"/>
                <a:gd name="T8" fmla="*/ 3070 w 3094"/>
                <a:gd name="T9" fmla="*/ 293 h 11156"/>
                <a:gd name="T10" fmla="*/ 3021 w 3094"/>
                <a:gd name="T11" fmla="*/ 220 h 11156"/>
                <a:gd name="T12" fmla="*/ 2948 w 3094"/>
                <a:gd name="T13" fmla="*/ 147 h 11156"/>
                <a:gd name="T14" fmla="*/ 2899 w 3094"/>
                <a:gd name="T15" fmla="*/ 98 h 11156"/>
                <a:gd name="T16" fmla="*/ 2802 w 3094"/>
                <a:gd name="T17" fmla="*/ 50 h 11156"/>
                <a:gd name="T18" fmla="*/ 2704 w 3094"/>
                <a:gd name="T19" fmla="*/ 25 h 11156"/>
                <a:gd name="T20" fmla="*/ 2607 w 3094"/>
                <a:gd name="T21" fmla="*/ 1 h 11156"/>
                <a:gd name="T22" fmla="*/ 488 w 3094"/>
                <a:gd name="T23" fmla="*/ 1 h 11156"/>
                <a:gd name="T24" fmla="*/ 488 w 3094"/>
                <a:gd name="T25" fmla="*/ 1 h 11156"/>
                <a:gd name="T26" fmla="*/ 391 w 3094"/>
                <a:gd name="T27" fmla="*/ 25 h 11156"/>
                <a:gd name="T28" fmla="*/ 293 w 3094"/>
                <a:gd name="T29" fmla="*/ 50 h 11156"/>
                <a:gd name="T30" fmla="*/ 220 w 3094"/>
                <a:gd name="T31" fmla="*/ 98 h 11156"/>
                <a:gd name="T32" fmla="*/ 147 w 3094"/>
                <a:gd name="T33" fmla="*/ 147 h 11156"/>
                <a:gd name="T34" fmla="*/ 74 w 3094"/>
                <a:gd name="T35" fmla="*/ 220 h 11156"/>
                <a:gd name="T36" fmla="*/ 50 w 3094"/>
                <a:gd name="T37" fmla="*/ 293 h 11156"/>
                <a:gd name="T38" fmla="*/ 1 w 3094"/>
                <a:gd name="T39" fmla="*/ 391 h 11156"/>
                <a:gd name="T40" fmla="*/ 1 w 3094"/>
                <a:gd name="T41" fmla="*/ 488 h 11156"/>
                <a:gd name="T42" fmla="*/ 1 w 3094"/>
                <a:gd name="T43" fmla="*/ 11155 h 11156"/>
                <a:gd name="T44" fmla="*/ 3094 w 3094"/>
                <a:gd name="T45" fmla="*/ 11155 h 11156"/>
                <a:gd name="T46" fmla="*/ 0 w 3094"/>
                <a:gd name="T47" fmla="*/ 0 h 11156"/>
                <a:gd name="T48" fmla="*/ 3094 w 3094"/>
                <a:gd name="T49" fmla="*/ 11156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2299" name="Shape 142"/>
            <p:cNvSpPr>
              <a:spLocks/>
            </p:cNvSpPr>
            <p:nvPr/>
          </p:nvSpPr>
          <p:spPr bwMode="auto">
            <a:xfrm>
              <a:off x="4175900" y="3787250"/>
              <a:ext cx="77350" cy="208250"/>
            </a:xfrm>
            <a:custGeom>
              <a:avLst/>
              <a:gdLst>
                <a:gd name="T0" fmla="*/ 3094 w 3094"/>
                <a:gd name="T1" fmla="*/ 8329 h 8330"/>
                <a:gd name="T2" fmla="*/ 3094 w 3094"/>
                <a:gd name="T3" fmla="*/ 487 h 8330"/>
                <a:gd name="T4" fmla="*/ 3094 w 3094"/>
                <a:gd name="T5" fmla="*/ 487 h 8330"/>
                <a:gd name="T6" fmla="*/ 3094 w 3094"/>
                <a:gd name="T7" fmla="*/ 390 h 8330"/>
                <a:gd name="T8" fmla="*/ 3070 w 3094"/>
                <a:gd name="T9" fmla="*/ 292 h 8330"/>
                <a:gd name="T10" fmla="*/ 3021 w 3094"/>
                <a:gd name="T11" fmla="*/ 219 h 8330"/>
                <a:gd name="T12" fmla="*/ 2948 w 3094"/>
                <a:gd name="T13" fmla="*/ 146 h 8330"/>
                <a:gd name="T14" fmla="*/ 2899 w 3094"/>
                <a:gd name="T15" fmla="*/ 97 h 8330"/>
                <a:gd name="T16" fmla="*/ 2802 w 3094"/>
                <a:gd name="T17" fmla="*/ 49 h 8330"/>
                <a:gd name="T18" fmla="*/ 2704 w 3094"/>
                <a:gd name="T19" fmla="*/ 24 h 8330"/>
                <a:gd name="T20" fmla="*/ 2607 w 3094"/>
                <a:gd name="T21" fmla="*/ 0 h 8330"/>
                <a:gd name="T22" fmla="*/ 488 w 3094"/>
                <a:gd name="T23" fmla="*/ 0 h 8330"/>
                <a:gd name="T24" fmla="*/ 488 w 3094"/>
                <a:gd name="T25" fmla="*/ 0 h 8330"/>
                <a:gd name="T26" fmla="*/ 391 w 3094"/>
                <a:gd name="T27" fmla="*/ 24 h 8330"/>
                <a:gd name="T28" fmla="*/ 293 w 3094"/>
                <a:gd name="T29" fmla="*/ 49 h 8330"/>
                <a:gd name="T30" fmla="*/ 220 w 3094"/>
                <a:gd name="T31" fmla="*/ 97 h 8330"/>
                <a:gd name="T32" fmla="*/ 147 w 3094"/>
                <a:gd name="T33" fmla="*/ 146 h 8330"/>
                <a:gd name="T34" fmla="*/ 74 w 3094"/>
                <a:gd name="T35" fmla="*/ 219 h 8330"/>
                <a:gd name="T36" fmla="*/ 50 w 3094"/>
                <a:gd name="T37" fmla="*/ 292 h 8330"/>
                <a:gd name="T38" fmla="*/ 1 w 3094"/>
                <a:gd name="T39" fmla="*/ 390 h 8330"/>
                <a:gd name="T40" fmla="*/ 1 w 3094"/>
                <a:gd name="T41" fmla="*/ 487 h 8330"/>
                <a:gd name="T42" fmla="*/ 1 w 3094"/>
                <a:gd name="T43" fmla="*/ 8329 h 8330"/>
                <a:gd name="T44" fmla="*/ 3094 w 3094"/>
                <a:gd name="T45" fmla="*/ 8329 h 8330"/>
                <a:gd name="T46" fmla="*/ 0 w 3094"/>
                <a:gd name="T47" fmla="*/ 0 h 8330"/>
                <a:gd name="T48" fmla="*/ 3094 w 3094"/>
                <a:gd name="T49" fmla="*/ 8330 h 8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12291" name="Shape 14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7381"/>
          <a:stretch>
            <a:fillRect/>
          </a:stretch>
        </p:blipFill>
        <p:spPr bwMode="auto">
          <a:xfrm>
            <a:off x="459700" y="2256367"/>
            <a:ext cx="4555214" cy="350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Shape 14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0481"/>
          <a:stretch>
            <a:fillRect/>
          </a:stretch>
        </p:blipFill>
        <p:spPr bwMode="auto">
          <a:xfrm>
            <a:off x="4691064" y="2311400"/>
            <a:ext cx="4452936" cy="33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Shape 145"/>
          <p:cNvSpPr txBox="1"/>
          <p:nvPr/>
        </p:nvSpPr>
        <p:spPr>
          <a:xfrm>
            <a:off x="4691064" y="931334"/>
            <a:ext cx="3940175" cy="1276351"/>
          </a:xfrm>
          <a:prstGeom prst="rect">
            <a:avLst/>
          </a:prstGeom>
          <a:noFill/>
          <a:ln>
            <a:noFill/>
          </a:ln>
        </p:spPr>
        <p:txBody>
          <a:bodyPr lIns="91425" tIns="91425" rIns="91425" bIns="91425"/>
          <a:lstStyle/>
          <a:p>
            <a:pPr algn="ctr" fontAlgn="auto">
              <a:lnSpc>
                <a:spcPct val="90000"/>
              </a:lnSpc>
              <a:spcBef>
                <a:spcPts val="0"/>
              </a:spcBef>
              <a:spcAft>
                <a:spcPts val="0"/>
              </a:spcAft>
              <a:buClr>
                <a:schemeClr val="dk1"/>
              </a:buClr>
              <a:buSzPct val="45833"/>
              <a:buFont typeface="Arial"/>
              <a:buNone/>
              <a:defRPr/>
            </a:pPr>
            <a:r>
              <a:rPr lang="en" sz="2400" b="1" kern="0" dirty="0">
                <a:solidFill>
                  <a:schemeClr val="accent5"/>
                </a:solidFill>
                <a:latin typeface="Rockwell"/>
                <a:ea typeface="Roboto Slab"/>
                <a:cs typeface="Rockwell"/>
                <a:sym typeface="Roboto Slab"/>
              </a:rPr>
              <a:t>90% and even 95% </a:t>
            </a:r>
            <a:r>
              <a:rPr lang="en" sz="2400" b="1" kern="0" dirty="0">
                <a:solidFill>
                  <a:schemeClr val="accent3"/>
                </a:solidFill>
                <a:latin typeface="Rockwell"/>
                <a:ea typeface="Roboto Slab"/>
                <a:cs typeface="Rockwell"/>
                <a:sym typeface="Roboto Slab"/>
              </a:rPr>
              <a:t>≠</a:t>
            </a:r>
            <a:r>
              <a:rPr lang="en" sz="2400" b="1" kern="0" dirty="0">
                <a:solidFill>
                  <a:schemeClr val="accent5"/>
                </a:solidFill>
                <a:latin typeface="Rockwell"/>
                <a:ea typeface="Roboto Slab"/>
                <a:cs typeface="Rockwell"/>
                <a:sym typeface="Roboto Slab"/>
              </a:rPr>
              <a:t> A</a:t>
            </a:r>
          </a:p>
          <a:p>
            <a:pPr fontAlgn="auto">
              <a:spcBef>
                <a:spcPts val="0"/>
              </a:spcBef>
              <a:spcAft>
                <a:spcPts val="0"/>
              </a:spcAft>
              <a:defRPr/>
            </a:pPr>
            <a:endParaRPr kern="0" dirty="0">
              <a:latin typeface="Arial"/>
              <a:ea typeface="Arial"/>
              <a:cs typeface="Arial"/>
              <a:sym typeface="Arial"/>
            </a:endParaRPr>
          </a:p>
        </p:txBody>
      </p:sp>
      <p:sp>
        <p:nvSpPr>
          <p:cNvPr id="12294" name="Shape 146"/>
          <p:cNvSpPr txBox="1">
            <a:spLocks noChangeArrowheads="1"/>
          </p:cNvSpPr>
          <p:nvPr/>
        </p:nvSpPr>
        <p:spPr bwMode="auto">
          <a:xfrm>
            <a:off x="1320801" y="5706534"/>
            <a:ext cx="6049963" cy="71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lnSpc>
                <a:spcPct val="115000"/>
              </a:lnSpc>
              <a:buClr>
                <a:srgbClr val="40404F"/>
              </a:buClr>
              <a:buSzPct val="92000"/>
              <a:buFont typeface="Arial" charset="0"/>
              <a:buNone/>
            </a:pPr>
            <a:r>
              <a:rPr lang="en-US" dirty="0">
                <a:solidFill>
                  <a:srgbClr val="3B8D61"/>
                </a:solidFill>
                <a:latin typeface="Rockwell" charset="0"/>
                <a:ea typeface="Roboto Slab" charset="0"/>
                <a:sym typeface="Roboto Slab" charset="0"/>
              </a:rPr>
              <a:t>98% ADA = little chronic absence</a:t>
            </a:r>
          </a:p>
          <a:p>
            <a:pPr algn="ctr" eaLnBrk="1" hangingPunct="1">
              <a:lnSpc>
                <a:spcPct val="115000"/>
              </a:lnSpc>
              <a:buClr>
                <a:srgbClr val="40404F"/>
              </a:buClr>
              <a:buSzPct val="92000"/>
              <a:buFont typeface="Arial" charset="0"/>
              <a:buNone/>
            </a:pPr>
            <a:r>
              <a:rPr lang="en-US" dirty="0">
                <a:solidFill>
                  <a:srgbClr val="3B8D61"/>
                </a:solidFill>
                <a:latin typeface="Rockwell" charset="0"/>
                <a:ea typeface="Roboto Slab" charset="0"/>
                <a:sym typeface="Roboto Slab" charset="0"/>
              </a:rPr>
              <a:t>95% ADA = don’t know</a:t>
            </a:r>
          </a:p>
          <a:p>
            <a:pPr algn="ctr" eaLnBrk="1" hangingPunct="1">
              <a:lnSpc>
                <a:spcPct val="115000"/>
              </a:lnSpc>
              <a:buClr>
                <a:srgbClr val="40404F"/>
              </a:buClr>
              <a:buSzPct val="92000"/>
              <a:buFont typeface="Arial" charset="0"/>
              <a:buNone/>
            </a:pPr>
            <a:r>
              <a:rPr lang="en-US" dirty="0">
                <a:solidFill>
                  <a:srgbClr val="3B8D61"/>
                </a:solidFill>
                <a:latin typeface="Rockwell" charset="0"/>
                <a:ea typeface="Roboto Slab" charset="0"/>
                <a:sym typeface="Roboto Slab" charset="0"/>
              </a:rPr>
              <a:t>93% ADA = significant chronic absence</a:t>
            </a:r>
          </a:p>
          <a:p>
            <a:pPr eaLnBrk="1" hangingPunct="1"/>
            <a:endParaRPr lang="en-US" sz="1600" dirty="0">
              <a:latin typeface="Rockwell" charset="0"/>
              <a:ea typeface="Rockwell" charset="0"/>
              <a:cs typeface="Rockwell" charset="0"/>
            </a:endParaRP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Truancy  (unexcused absences) can underestimate chronic absence</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38457" y="2244183"/>
            <a:ext cx="6360552" cy="4124302"/>
          </a:xfrm>
          <a:prstGeom prst="rect">
            <a:avLst/>
          </a:prstGeom>
        </p:spPr>
      </p:pic>
      <p:grpSp>
        <p:nvGrpSpPr>
          <p:cNvPr id="4" name="Shape 454"/>
          <p:cNvGrpSpPr/>
          <p:nvPr/>
        </p:nvGrpSpPr>
        <p:grpSpPr>
          <a:xfrm>
            <a:off x="395547" y="1191282"/>
            <a:ext cx="382374" cy="294700"/>
            <a:chOff x="4604550" y="3714775"/>
            <a:chExt cx="439625" cy="319075"/>
          </a:xfrm>
        </p:grpSpPr>
        <p:sp>
          <p:nvSpPr>
            <p:cNvPr id="5" name="Shape 455"/>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56"/>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 name="TextBox 6"/>
          <p:cNvSpPr txBox="1"/>
          <p:nvPr/>
        </p:nvSpPr>
        <p:spPr>
          <a:xfrm>
            <a:off x="1475913" y="6368485"/>
            <a:ext cx="6240626" cy="523220"/>
          </a:xfrm>
          <a:prstGeom prst="rect">
            <a:avLst/>
          </a:prstGeom>
          <a:noFill/>
        </p:spPr>
        <p:txBody>
          <a:bodyPr wrap="square" rtlCol="0">
            <a:spAutoFit/>
          </a:bodyPr>
          <a:lstStyle/>
          <a:p>
            <a:r>
              <a:rPr lang="en-US" altLang="en-US" dirty="0">
                <a:latin typeface="Gill Sans MT"/>
                <a:cs typeface="Gill Sans MT"/>
              </a:rPr>
              <a:t>Note:  MD defines truancy as missing 20% of the school year. </a:t>
            </a:r>
          </a:p>
          <a:p>
            <a:endParaRPr lang="en-US" dirty="0">
              <a:latin typeface="Gill Sans MT"/>
              <a:cs typeface="Gill Sans MT"/>
            </a:endParaRPr>
          </a:p>
        </p:txBody>
      </p:sp>
    </p:spTree>
    <p:extLst>
      <p:ext uri="{BB962C8B-B14F-4D97-AF65-F5344CB8AC3E}">
        <p14:creationId xmlns:p14="http://schemas.microsoft.com/office/powerpoint/2010/main" val="1849875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Absence Vs. Truancy</a:t>
            </a:r>
          </a:p>
        </p:txBody>
      </p:sp>
      <p:graphicFrame>
        <p:nvGraphicFramePr>
          <p:cNvPr id="3" name="Object 7"/>
          <p:cNvGraphicFramePr>
            <a:graphicFrameLocks noChangeAspect="1"/>
          </p:cNvGraphicFramePr>
          <p:nvPr>
            <p:extLst>
              <p:ext uri="{D42A27DB-BD31-4B8C-83A1-F6EECF244321}">
                <p14:modId xmlns:p14="http://schemas.microsoft.com/office/powerpoint/2010/main" val="1186112063"/>
              </p:ext>
            </p:extLst>
          </p:nvPr>
        </p:nvGraphicFramePr>
        <p:xfrm>
          <a:off x="1809230" y="2389711"/>
          <a:ext cx="6088752" cy="4043716"/>
        </p:xfrm>
        <a:graphic>
          <a:graphicData uri="http://schemas.openxmlformats.org/presentationml/2006/ole">
            <mc:AlternateContent xmlns:mc="http://schemas.openxmlformats.org/markup-compatibility/2006">
              <mc:Choice xmlns:v="urn:schemas-microsoft-com:vml" Requires="v">
                <p:oleObj spid="_x0000_s1083" name="Worksheet" r:id="rId3" imgW="7191495" imgH="5133867" progId="Excel.Sheet.8">
                  <p:embed/>
                </p:oleObj>
              </mc:Choice>
              <mc:Fallback>
                <p:oleObj name="Worksheet" r:id="rId3" imgW="7191495" imgH="513386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230" y="2389711"/>
                        <a:ext cx="6088752" cy="4043716"/>
                      </a:xfrm>
                      <a:prstGeom prst="rect">
                        <a:avLst/>
                      </a:prstGeom>
                      <a:noFill/>
                      <a:extLst/>
                    </p:spPr>
                  </p:pic>
                </p:oleObj>
              </mc:Fallback>
            </mc:AlternateContent>
          </a:graphicData>
        </a:graphic>
      </p:graphicFrame>
      <p:grpSp>
        <p:nvGrpSpPr>
          <p:cNvPr id="4" name="Shape 454"/>
          <p:cNvGrpSpPr/>
          <p:nvPr/>
        </p:nvGrpSpPr>
        <p:grpSpPr>
          <a:xfrm>
            <a:off x="442208" y="1311311"/>
            <a:ext cx="313892" cy="227819"/>
            <a:chOff x="4604550" y="3714775"/>
            <a:chExt cx="439625" cy="319075"/>
          </a:xfrm>
        </p:grpSpPr>
        <p:sp>
          <p:nvSpPr>
            <p:cNvPr id="5" name="Shape 455"/>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456"/>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73509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txBox="1">
            <a:spLocks noGrp="1"/>
          </p:cNvSpPr>
          <p:nvPr>
            <p:ph type="title"/>
          </p:nvPr>
        </p:nvSpPr>
        <p:spPr>
          <a:xfrm>
            <a:off x="1146175" y="706967"/>
            <a:ext cx="3390900" cy="1371600"/>
          </a:xfrm>
        </p:spPr>
        <p:txBody>
          <a:bodyPr/>
          <a:lstStyle/>
          <a:p>
            <a:pPr eaLnBrk="1" hangingPunct="1">
              <a:spcBef>
                <a:spcPct val="0"/>
              </a:spcBef>
              <a:buClr>
                <a:srgbClr val="FFFFFF"/>
              </a:buClr>
              <a:buFont typeface="Roboto Slab" charset="0"/>
              <a:buNone/>
            </a:pPr>
            <a:r>
              <a:rPr lang="en-US" sz="1800" b="1">
                <a:solidFill>
                  <a:srgbClr val="FFFFFF"/>
                </a:solidFill>
                <a:latin typeface="Rockwell" charset="0"/>
                <a:ea typeface="Roboto Slab" charset="0"/>
                <a:sym typeface="Roboto Slab" charset="0"/>
              </a:rPr>
              <a:t>Chronic Absence Is Easily Masked If We Only Monitor Missing Consecutive days</a:t>
            </a:r>
          </a:p>
        </p:txBody>
      </p:sp>
      <p:sp>
        <p:nvSpPr>
          <p:cNvPr id="2" name="Content Placeholder 1"/>
          <p:cNvSpPr>
            <a:spLocks noGrp="1"/>
          </p:cNvSpPr>
          <p:nvPr>
            <p:ph idx="4294967295"/>
          </p:nvPr>
        </p:nvSpPr>
        <p:spPr>
          <a:xfrm>
            <a:off x="703264" y="6214533"/>
            <a:ext cx="7799387" cy="643467"/>
          </a:xfrm>
        </p:spPr>
        <p:txBody>
          <a:bodyPr>
            <a:normAutofit fontScale="92500"/>
          </a:bodyPr>
          <a:lstStyle/>
          <a:p>
            <a:pPr marL="0" indent="0" algn="ctr" eaLnBrk="1" fontAlgn="auto" hangingPunct="1">
              <a:spcBef>
                <a:spcPts val="600"/>
              </a:spcBef>
              <a:spcAft>
                <a:spcPts val="0"/>
              </a:spcAft>
              <a:buClr>
                <a:srgbClr val="114454"/>
              </a:buClr>
              <a:buSzPct val="100000"/>
              <a:buFont typeface="Nixie One"/>
              <a:buNone/>
              <a:defRPr/>
            </a:pPr>
            <a:r>
              <a:rPr lang="en-US" sz="1950" dirty="0">
                <a:solidFill>
                  <a:srgbClr val="1B637A"/>
                </a:solidFill>
                <a:latin typeface="Rockwell"/>
                <a:ea typeface="Nixie One"/>
                <a:cs typeface="Rockwell"/>
                <a:sym typeface="Nixie One"/>
              </a:rPr>
              <a:t>Chronic Absence = 18 days of absence = </a:t>
            </a:r>
            <a:r>
              <a:rPr lang="en-US" sz="1950" b="1" dirty="0">
                <a:solidFill>
                  <a:schemeClr val="accent3"/>
                </a:solidFill>
                <a:latin typeface="Rockwell"/>
                <a:ea typeface="Nixie One"/>
                <a:cs typeface="Rockwell"/>
                <a:sym typeface="Nixie One"/>
              </a:rPr>
              <a:t>As Few As 2 days a month</a:t>
            </a:r>
          </a:p>
        </p:txBody>
      </p:sp>
      <p:grpSp>
        <p:nvGrpSpPr>
          <p:cNvPr id="15363" name="Shape 588"/>
          <p:cNvGrpSpPr>
            <a:grpSpLocks/>
          </p:cNvGrpSpPr>
          <p:nvPr/>
        </p:nvGrpSpPr>
        <p:grpSpPr bwMode="auto">
          <a:xfrm>
            <a:off x="368300" y="1181101"/>
            <a:ext cx="285750" cy="361951"/>
            <a:chOff x="5973900" y="318475"/>
            <a:chExt cx="401900" cy="380575"/>
          </a:xfrm>
        </p:grpSpPr>
        <p:sp>
          <p:nvSpPr>
            <p:cNvPr id="15365" name="Shape 589"/>
            <p:cNvSpPr>
              <a:spLocks/>
            </p:cNvSpPr>
            <p:nvPr/>
          </p:nvSpPr>
          <p:spPr bwMode="auto">
            <a:xfrm>
              <a:off x="5973900" y="337975"/>
              <a:ext cx="401900" cy="67000"/>
            </a:xfrm>
            <a:custGeom>
              <a:avLst/>
              <a:gdLst>
                <a:gd name="T0" fmla="*/ 16075 w 16076"/>
                <a:gd name="T1" fmla="*/ 2679 h 2680"/>
                <a:gd name="T2" fmla="*/ 16075 w 16076"/>
                <a:gd name="T3" fmla="*/ 0 h 2680"/>
                <a:gd name="T4" fmla="*/ 1 w 16076"/>
                <a:gd name="T5" fmla="*/ 0 h 2680"/>
                <a:gd name="T6" fmla="*/ 1 w 16076"/>
                <a:gd name="T7" fmla="*/ 2679 h 2680"/>
                <a:gd name="T8" fmla="*/ 0 w 16076"/>
                <a:gd name="T9" fmla="*/ 0 h 2680"/>
                <a:gd name="T10" fmla="*/ 16076 w 16076"/>
                <a:gd name="T11" fmla="*/ 2680 h 2680"/>
              </a:gdLst>
              <a:ahLst/>
              <a:cxnLst>
                <a:cxn ang="0">
                  <a:pos x="T0" y="T1"/>
                </a:cxn>
                <a:cxn ang="0">
                  <a:pos x="T2" y="T3"/>
                </a:cxn>
                <a:cxn ang="0">
                  <a:pos x="T4" y="T5"/>
                </a:cxn>
                <a:cxn ang="0">
                  <a:pos x="T6" y="T7"/>
                </a:cxn>
              </a:cxnLst>
              <a:rect l="T8" t="T9" r="T10" b="T11"/>
              <a:pathLst>
                <a:path w="16076" h="2680" fill="none" extrusionOk="0">
                  <a:moveTo>
                    <a:pt x="16075" y="2679"/>
                  </a:moveTo>
                  <a:lnTo>
                    <a:pt x="16075" y="0"/>
                  </a:lnTo>
                  <a:lnTo>
                    <a:pt x="1" y="0"/>
                  </a:lnTo>
                  <a:lnTo>
                    <a:pt x="1" y="2679"/>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6" name="Shape 590"/>
            <p:cNvSpPr>
              <a:spLocks/>
            </p:cNvSpPr>
            <p:nvPr/>
          </p:nvSpPr>
          <p:spPr bwMode="auto">
            <a:xfrm>
              <a:off x="6024450" y="348325"/>
              <a:ext cx="45075" cy="45075"/>
            </a:xfrm>
            <a:custGeom>
              <a:avLst/>
              <a:gdLst>
                <a:gd name="T0" fmla="*/ 902 w 1803"/>
                <a:gd name="T1" fmla="*/ 1803 h 1803"/>
                <a:gd name="T2" fmla="*/ 902 w 1803"/>
                <a:gd name="T3" fmla="*/ 1803 h 1803"/>
                <a:gd name="T4" fmla="*/ 731 w 1803"/>
                <a:gd name="T5" fmla="*/ 1778 h 1803"/>
                <a:gd name="T6" fmla="*/ 561 w 1803"/>
                <a:gd name="T7" fmla="*/ 1729 h 1803"/>
                <a:gd name="T8" fmla="*/ 390 w 1803"/>
                <a:gd name="T9" fmla="*/ 1632 h 1803"/>
                <a:gd name="T10" fmla="*/ 268 w 1803"/>
                <a:gd name="T11" fmla="*/ 1535 h 1803"/>
                <a:gd name="T12" fmla="*/ 147 w 1803"/>
                <a:gd name="T13" fmla="*/ 1388 h 1803"/>
                <a:gd name="T14" fmla="*/ 73 w 1803"/>
                <a:gd name="T15" fmla="*/ 1242 h 1803"/>
                <a:gd name="T16" fmla="*/ 25 w 1803"/>
                <a:gd name="T17" fmla="*/ 1072 h 1803"/>
                <a:gd name="T18" fmla="*/ 0 w 1803"/>
                <a:gd name="T19" fmla="*/ 901 h 1803"/>
                <a:gd name="T20" fmla="*/ 0 w 1803"/>
                <a:gd name="T21" fmla="*/ 901 h 1803"/>
                <a:gd name="T22" fmla="*/ 25 w 1803"/>
                <a:gd name="T23" fmla="*/ 707 h 1803"/>
                <a:gd name="T24" fmla="*/ 73 w 1803"/>
                <a:gd name="T25" fmla="*/ 536 h 1803"/>
                <a:gd name="T26" fmla="*/ 147 w 1803"/>
                <a:gd name="T27" fmla="*/ 390 h 1803"/>
                <a:gd name="T28" fmla="*/ 268 w 1803"/>
                <a:gd name="T29" fmla="*/ 244 h 1803"/>
                <a:gd name="T30" fmla="*/ 390 w 1803"/>
                <a:gd name="T31" fmla="*/ 146 h 1803"/>
                <a:gd name="T32" fmla="*/ 561 w 1803"/>
                <a:gd name="T33" fmla="*/ 49 h 1803"/>
                <a:gd name="T34" fmla="*/ 731 w 1803"/>
                <a:gd name="T35" fmla="*/ 0 h 1803"/>
                <a:gd name="T36" fmla="*/ 902 w 1803"/>
                <a:gd name="T37" fmla="*/ 0 h 1803"/>
                <a:gd name="T38" fmla="*/ 902 w 1803"/>
                <a:gd name="T39" fmla="*/ 0 h 1803"/>
                <a:gd name="T40" fmla="*/ 1072 w 1803"/>
                <a:gd name="T41" fmla="*/ 0 h 1803"/>
                <a:gd name="T42" fmla="*/ 1242 w 1803"/>
                <a:gd name="T43" fmla="*/ 49 h 1803"/>
                <a:gd name="T44" fmla="*/ 1413 w 1803"/>
                <a:gd name="T45" fmla="*/ 146 h 1803"/>
                <a:gd name="T46" fmla="*/ 1535 w 1803"/>
                <a:gd name="T47" fmla="*/ 244 h 1803"/>
                <a:gd name="T48" fmla="*/ 1657 w 1803"/>
                <a:gd name="T49" fmla="*/ 390 h 1803"/>
                <a:gd name="T50" fmla="*/ 1730 w 1803"/>
                <a:gd name="T51" fmla="*/ 536 h 1803"/>
                <a:gd name="T52" fmla="*/ 1778 w 1803"/>
                <a:gd name="T53" fmla="*/ 707 h 1803"/>
                <a:gd name="T54" fmla="*/ 1803 w 1803"/>
                <a:gd name="T55" fmla="*/ 901 h 1803"/>
                <a:gd name="T56" fmla="*/ 1803 w 1803"/>
                <a:gd name="T57" fmla="*/ 901 h 1803"/>
                <a:gd name="T58" fmla="*/ 1778 w 1803"/>
                <a:gd name="T59" fmla="*/ 1072 h 1803"/>
                <a:gd name="T60" fmla="*/ 1730 w 1803"/>
                <a:gd name="T61" fmla="*/ 1242 h 1803"/>
                <a:gd name="T62" fmla="*/ 1657 w 1803"/>
                <a:gd name="T63" fmla="*/ 1388 h 1803"/>
                <a:gd name="T64" fmla="*/ 1535 w 1803"/>
                <a:gd name="T65" fmla="*/ 1535 h 1803"/>
                <a:gd name="T66" fmla="*/ 1413 w 1803"/>
                <a:gd name="T67" fmla="*/ 1632 h 1803"/>
                <a:gd name="T68" fmla="*/ 1242 w 1803"/>
                <a:gd name="T69" fmla="*/ 1729 h 1803"/>
                <a:gd name="T70" fmla="*/ 1072 w 1803"/>
                <a:gd name="T71" fmla="*/ 1778 h 1803"/>
                <a:gd name="T72" fmla="*/ 902 w 1803"/>
                <a:gd name="T73" fmla="*/ 1803 h 1803"/>
                <a:gd name="T74" fmla="*/ 902 w 1803"/>
                <a:gd name="T75" fmla="*/ 1803 h 1803"/>
                <a:gd name="T76" fmla="*/ 0 w 1803"/>
                <a:gd name="T77" fmla="*/ 0 h 1803"/>
                <a:gd name="T78" fmla="*/ 1803 w 1803"/>
                <a:gd name="T79"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25" y="707"/>
                  </a:lnTo>
                  <a:lnTo>
                    <a:pt x="73" y="536"/>
                  </a:lnTo>
                  <a:lnTo>
                    <a:pt x="147" y="390"/>
                  </a:lnTo>
                  <a:lnTo>
                    <a:pt x="268" y="244"/>
                  </a:lnTo>
                  <a:lnTo>
                    <a:pt x="390" y="146"/>
                  </a:lnTo>
                  <a:lnTo>
                    <a:pt x="561" y="49"/>
                  </a:lnTo>
                  <a:lnTo>
                    <a:pt x="731" y="0"/>
                  </a:lnTo>
                  <a:lnTo>
                    <a:pt x="902" y="0"/>
                  </a:lnTo>
                  <a:lnTo>
                    <a:pt x="1072" y="0"/>
                  </a:lnTo>
                  <a:lnTo>
                    <a:pt x="1242" y="49"/>
                  </a:lnTo>
                  <a:lnTo>
                    <a:pt x="1413" y="146"/>
                  </a:lnTo>
                  <a:lnTo>
                    <a:pt x="1535" y="244"/>
                  </a:lnTo>
                  <a:lnTo>
                    <a:pt x="1657" y="390"/>
                  </a:lnTo>
                  <a:lnTo>
                    <a:pt x="1730" y="536"/>
                  </a:lnTo>
                  <a:lnTo>
                    <a:pt x="1778" y="707"/>
                  </a:lnTo>
                  <a:lnTo>
                    <a:pt x="1803" y="901"/>
                  </a:lnTo>
                  <a:lnTo>
                    <a:pt x="1778" y="1072"/>
                  </a:lnTo>
                  <a:lnTo>
                    <a:pt x="1730" y="1242"/>
                  </a:lnTo>
                  <a:lnTo>
                    <a:pt x="1657" y="1388"/>
                  </a:lnTo>
                  <a:lnTo>
                    <a:pt x="1535" y="1535"/>
                  </a:lnTo>
                  <a:lnTo>
                    <a:pt x="1413" y="1632"/>
                  </a:lnTo>
                  <a:lnTo>
                    <a:pt x="1242" y="1729"/>
                  </a:lnTo>
                  <a:lnTo>
                    <a:pt x="1072" y="1778"/>
                  </a:lnTo>
                  <a:lnTo>
                    <a:pt x="902" y="180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7" name="Shape 591"/>
            <p:cNvSpPr>
              <a:spLocks/>
            </p:cNvSpPr>
            <p:nvPr/>
          </p:nvSpPr>
          <p:spPr bwMode="auto">
            <a:xfrm>
              <a:off x="6280175" y="348325"/>
              <a:ext cx="45075" cy="45075"/>
            </a:xfrm>
            <a:custGeom>
              <a:avLst/>
              <a:gdLst>
                <a:gd name="T0" fmla="*/ 902 w 1803"/>
                <a:gd name="T1" fmla="*/ 1803 h 1803"/>
                <a:gd name="T2" fmla="*/ 902 w 1803"/>
                <a:gd name="T3" fmla="*/ 1803 h 1803"/>
                <a:gd name="T4" fmla="*/ 731 w 1803"/>
                <a:gd name="T5" fmla="*/ 1778 h 1803"/>
                <a:gd name="T6" fmla="*/ 561 w 1803"/>
                <a:gd name="T7" fmla="*/ 1729 h 1803"/>
                <a:gd name="T8" fmla="*/ 390 w 1803"/>
                <a:gd name="T9" fmla="*/ 1632 h 1803"/>
                <a:gd name="T10" fmla="*/ 268 w 1803"/>
                <a:gd name="T11" fmla="*/ 1535 h 1803"/>
                <a:gd name="T12" fmla="*/ 147 w 1803"/>
                <a:gd name="T13" fmla="*/ 1388 h 1803"/>
                <a:gd name="T14" fmla="*/ 74 w 1803"/>
                <a:gd name="T15" fmla="*/ 1242 h 1803"/>
                <a:gd name="T16" fmla="*/ 25 w 1803"/>
                <a:gd name="T17" fmla="*/ 1072 h 1803"/>
                <a:gd name="T18" fmla="*/ 0 w 1803"/>
                <a:gd name="T19" fmla="*/ 901 h 1803"/>
                <a:gd name="T20" fmla="*/ 0 w 1803"/>
                <a:gd name="T21" fmla="*/ 901 h 1803"/>
                <a:gd name="T22" fmla="*/ 25 w 1803"/>
                <a:gd name="T23" fmla="*/ 707 h 1803"/>
                <a:gd name="T24" fmla="*/ 74 w 1803"/>
                <a:gd name="T25" fmla="*/ 536 h 1803"/>
                <a:gd name="T26" fmla="*/ 147 w 1803"/>
                <a:gd name="T27" fmla="*/ 390 h 1803"/>
                <a:gd name="T28" fmla="*/ 268 w 1803"/>
                <a:gd name="T29" fmla="*/ 244 h 1803"/>
                <a:gd name="T30" fmla="*/ 390 w 1803"/>
                <a:gd name="T31" fmla="*/ 146 h 1803"/>
                <a:gd name="T32" fmla="*/ 561 w 1803"/>
                <a:gd name="T33" fmla="*/ 49 h 1803"/>
                <a:gd name="T34" fmla="*/ 731 w 1803"/>
                <a:gd name="T35" fmla="*/ 0 h 1803"/>
                <a:gd name="T36" fmla="*/ 902 w 1803"/>
                <a:gd name="T37" fmla="*/ 0 h 1803"/>
                <a:gd name="T38" fmla="*/ 902 w 1803"/>
                <a:gd name="T39" fmla="*/ 0 h 1803"/>
                <a:gd name="T40" fmla="*/ 1072 w 1803"/>
                <a:gd name="T41" fmla="*/ 0 h 1803"/>
                <a:gd name="T42" fmla="*/ 1243 w 1803"/>
                <a:gd name="T43" fmla="*/ 49 h 1803"/>
                <a:gd name="T44" fmla="*/ 1413 w 1803"/>
                <a:gd name="T45" fmla="*/ 146 h 1803"/>
                <a:gd name="T46" fmla="*/ 1535 w 1803"/>
                <a:gd name="T47" fmla="*/ 244 h 1803"/>
                <a:gd name="T48" fmla="*/ 1657 w 1803"/>
                <a:gd name="T49" fmla="*/ 390 h 1803"/>
                <a:gd name="T50" fmla="*/ 1730 w 1803"/>
                <a:gd name="T51" fmla="*/ 536 h 1803"/>
                <a:gd name="T52" fmla="*/ 1778 w 1803"/>
                <a:gd name="T53" fmla="*/ 707 h 1803"/>
                <a:gd name="T54" fmla="*/ 1803 w 1803"/>
                <a:gd name="T55" fmla="*/ 901 h 1803"/>
                <a:gd name="T56" fmla="*/ 1803 w 1803"/>
                <a:gd name="T57" fmla="*/ 901 h 1803"/>
                <a:gd name="T58" fmla="*/ 1778 w 1803"/>
                <a:gd name="T59" fmla="*/ 1072 h 1803"/>
                <a:gd name="T60" fmla="*/ 1730 w 1803"/>
                <a:gd name="T61" fmla="*/ 1242 h 1803"/>
                <a:gd name="T62" fmla="*/ 1657 w 1803"/>
                <a:gd name="T63" fmla="*/ 1388 h 1803"/>
                <a:gd name="T64" fmla="*/ 1535 w 1803"/>
                <a:gd name="T65" fmla="*/ 1535 h 1803"/>
                <a:gd name="T66" fmla="*/ 1413 w 1803"/>
                <a:gd name="T67" fmla="*/ 1632 h 1803"/>
                <a:gd name="T68" fmla="*/ 1243 w 1803"/>
                <a:gd name="T69" fmla="*/ 1729 h 1803"/>
                <a:gd name="T70" fmla="*/ 1072 w 1803"/>
                <a:gd name="T71" fmla="*/ 1778 h 1803"/>
                <a:gd name="T72" fmla="*/ 902 w 1803"/>
                <a:gd name="T73" fmla="*/ 1803 h 1803"/>
                <a:gd name="T74" fmla="*/ 902 w 1803"/>
                <a:gd name="T75" fmla="*/ 1803 h 1803"/>
                <a:gd name="T76" fmla="*/ 0 w 1803"/>
                <a:gd name="T77" fmla="*/ 0 h 1803"/>
                <a:gd name="T78" fmla="*/ 1803 w 1803"/>
                <a:gd name="T79" fmla="*/ 1803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25" y="707"/>
                  </a:lnTo>
                  <a:lnTo>
                    <a:pt x="74" y="536"/>
                  </a:lnTo>
                  <a:lnTo>
                    <a:pt x="147" y="390"/>
                  </a:lnTo>
                  <a:lnTo>
                    <a:pt x="268" y="244"/>
                  </a:lnTo>
                  <a:lnTo>
                    <a:pt x="390" y="146"/>
                  </a:lnTo>
                  <a:lnTo>
                    <a:pt x="561" y="49"/>
                  </a:lnTo>
                  <a:lnTo>
                    <a:pt x="731" y="0"/>
                  </a:lnTo>
                  <a:lnTo>
                    <a:pt x="902" y="0"/>
                  </a:lnTo>
                  <a:lnTo>
                    <a:pt x="1072" y="0"/>
                  </a:lnTo>
                  <a:lnTo>
                    <a:pt x="1243" y="49"/>
                  </a:lnTo>
                  <a:lnTo>
                    <a:pt x="1413" y="146"/>
                  </a:lnTo>
                  <a:lnTo>
                    <a:pt x="1535" y="244"/>
                  </a:lnTo>
                  <a:lnTo>
                    <a:pt x="1657" y="390"/>
                  </a:lnTo>
                  <a:lnTo>
                    <a:pt x="1730" y="536"/>
                  </a:lnTo>
                  <a:lnTo>
                    <a:pt x="1778" y="707"/>
                  </a:lnTo>
                  <a:lnTo>
                    <a:pt x="1803" y="901"/>
                  </a:lnTo>
                  <a:lnTo>
                    <a:pt x="1778" y="1072"/>
                  </a:lnTo>
                  <a:lnTo>
                    <a:pt x="1730" y="1242"/>
                  </a:lnTo>
                  <a:lnTo>
                    <a:pt x="1657" y="1388"/>
                  </a:lnTo>
                  <a:lnTo>
                    <a:pt x="1535" y="1535"/>
                  </a:lnTo>
                  <a:lnTo>
                    <a:pt x="1413" y="1632"/>
                  </a:lnTo>
                  <a:lnTo>
                    <a:pt x="1243" y="1729"/>
                  </a:lnTo>
                  <a:lnTo>
                    <a:pt x="1072" y="1778"/>
                  </a:lnTo>
                  <a:lnTo>
                    <a:pt x="902" y="1803"/>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8" name="Shape 592"/>
            <p:cNvSpPr>
              <a:spLocks/>
            </p:cNvSpPr>
            <p:nvPr/>
          </p:nvSpPr>
          <p:spPr bwMode="auto">
            <a:xfrm>
              <a:off x="5973900" y="667375"/>
              <a:ext cx="401900" cy="31675"/>
            </a:xfrm>
            <a:custGeom>
              <a:avLst/>
              <a:gdLst>
                <a:gd name="T0" fmla="*/ 1 w 16076"/>
                <a:gd name="T1" fmla="*/ 0 h 1267"/>
                <a:gd name="T2" fmla="*/ 1 w 16076"/>
                <a:gd name="T3" fmla="*/ 487 h 1267"/>
                <a:gd name="T4" fmla="*/ 1 w 16076"/>
                <a:gd name="T5" fmla="*/ 487 h 1267"/>
                <a:gd name="T6" fmla="*/ 25 w 16076"/>
                <a:gd name="T7" fmla="*/ 658 h 1267"/>
                <a:gd name="T8" fmla="*/ 74 w 16076"/>
                <a:gd name="T9" fmla="*/ 804 h 1267"/>
                <a:gd name="T10" fmla="*/ 147 w 16076"/>
                <a:gd name="T11" fmla="*/ 926 h 1267"/>
                <a:gd name="T12" fmla="*/ 220 w 16076"/>
                <a:gd name="T13" fmla="*/ 1048 h 1267"/>
                <a:gd name="T14" fmla="*/ 342 w 16076"/>
                <a:gd name="T15" fmla="*/ 1145 h 1267"/>
                <a:gd name="T16" fmla="*/ 488 w 16076"/>
                <a:gd name="T17" fmla="*/ 1218 h 1267"/>
                <a:gd name="T18" fmla="*/ 634 w 16076"/>
                <a:gd name="T19" fmla="*/ 1267 h 1267"/>
                <a:gd name="T20" fmla="*/ 780 w 16076"/>
                <a:gd name="T21" fmla="*/ 1267 h 1267"/>
                <a:gd name="T22" fmla="*/ 15296 w 16076"/>
                <a:gd name="T23" fmla="*/ 1267 h 1267"/>
                <a:gd name="T24" fmla="*/ 15296 w 16076"/>
                <a:gd name="T25" fmla="*/ 1267 h 1267"/>
                <a:gd name="T26" fmla="*/ 15442 w 16076"/>
                <a:gd name="T27" fmla="*/ 1267 h 1267"/>
                <a:gd name="T28" fmla="*/ 15588 w 16076"/>
                <a:gd name="T29" fmla="*/ 1218 h 1267"/>
                <a:gd name="T30" fmla="*/ 15734 w 16076"/>
                <a:gd name="T31" fmla="*/ 1145 h 1267"/>
                <a:gd name="T32" fmla="*/ 15856 w 16076"/>
                <a:gd name="T33" fmla="*/ 1048 h 1267"/>
                <a:gd name="T34" fmla="*/ 15929 w 16076"/>
                <a:gd name="T35" fmla="*/ 926 h 1267"/>
                <a:gd name="T36" fmla="*/ 16002 w 16076"/>
                <a:gd name="T37" fmla="*/ 804 h 1267"/>
                <a:gd name="T38" fmla="*/ 16051 w 16076"/>
                <a:gd name="T39" fmla="*/ 658 h 1267"/>
                <a:gd name="T40" fmla="*/ 16075 w 16076"/>
                <a:gd name="T41" fmla="*/ 487 h 1267"/>
                <a:gd name="T42" fmla="*/ 16075 w 16076"/>
                <a:gd name="T43" fmla="*/ 0 h 1267"/>
                <a:gd name="T44" fmla="*/ 0 w 16076"/>
                <a:gd name="T45" fmla="*/ 0 h 1267"/>
                <a:gd name="T46" fmla="*/ 16076 w 16076"/>
                <a:gd name="T47" fmla="*/ 12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6076" h="1267" fill="none" extrusionOk="0">
                  <a:moveTo>
                    <a:pt x="1" y="0"/>
                  </a:move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69" name="Shape 593"/>
            <p:cNvSpPr>
              <a:spLocks/>
            </p:cNvSpPr>
            <p:nvPr/>
          </p:nvSpPr>
          <p:spPr bwMode="auto">
            <a:xfrm>
              <a:off x="6302700" y="318475"/>
              <a:ext cx="28650" cy="63350"/>
            </a:xfrm>
            <a:custGeom>
              <a:avLst/>
              <a:gdLst>
                <a:gd name="T0" fmla="*/ 634 w 1146"/>
                <a:gd name="T1" fmla="*/ 2534 h 2534"/>
                <a:gd name="T2" fmla="*/ 488 w 1146"/>
                <a:gd name="T3" fmla="*/ 2534 h 2534"/>
                <a:gd name="T4" fmla="*/ 488 w 1146"/>
                <a:gd name="T5" fmla="*/ 2534 h 2534"/>
                <a:gd name="T6" fmla="*/ 390 w 1146"/>
                <a:gd name="T7" fmla="*/ 2534 h 2534"/>
                <a:gd name="T8" fmla="*/ 293 w 1146"/>
                <a:gd name="T9" fmla="*/ 2485 h 2534"/>
                <a:gd name="T10" fmla="*/ 220 w 1146"/>
                <a:gd name="T11" fmla="*/ 2461 h 2534"/>
                <a:gd name="T12" fmla="*/ 147 w 1146"/>
                <a:gd name="T13" fmla="*/ 2388 h 2534"/>
                <a:gd name="T14" fmla="*/ 74 w 1146"/>
                <a:gd name="T15" fmla="*/ 2315 h 2534"/>
                <a:gd name="T16" fmla="*/ 49 w 1146"/>
                <a:gd name="T17" fmla="*/ 2242 h 2534"/>
                <a:gd name="T18" fmla="*/ 1 w 1146"/>
                <a:gd name="T19" fmla="*/ 2144 h 2534"/>
                <a:gd name="T20" fmla="*/ 1 w 1146"/>
                <a:gd name="T21" fmla="*/ 2047 h 2534"/>
                <a:gd name="T22" fmla="*/ 1 w 1146"/>
                <a:gd name="T23" fmla="*/ 488 h 2534"/>
                <a:gd name="T24" fmla="*/ 1 w 1146"/>
                <a:gd name="T25" fmla="*/ 488 h 2534"/>
                <a:gd name="T26" fmla="*/ 1 w 1146"/>
                <a:gd name="T27" fmla="*/ 391 h 2534"/>
                <a:gd name="T28" fmla="*/ 49 w 1146"/>
                <a:gd name="T29" fmla="*/ 293 h 2534"/>
                <a:gd name="T30" fmla="*/ 74 w 1146"/>
                <a:gd name="T31" fmla="*/ 220 h 2534"/>
                <a:gd name="T32" fmla="*/ 147 w 1146"/>
                <a:gd name="T33" fmla="*/ 147 h 2534"/>
                <a:gd name="T34" fmla="*/ 220 w 1146"/>
                <a:gd name="T35" fmla="*/ 74 h 2534"/>
                <a:gd name="T36" fmla="*/ 293 w 1146"/>
                <a:gd name="T37" fmla="*/ 50 h 2534"/>
                <a:gd name="T38" fmla="*/ 390 w 1146"/>
                <a:gd name="T39" fmla="*/ 1 h 2534"/>
                <a:gd name="T40" fmla="*/ 488 w 1146"/>
                <a:gd name="T41" fmla="*/ 1 h 2534"/>
                <a:gd name="T42" fmla="*/ 683 w 1146"/>
                <a:gd name="T43" fmla="*/ 1 h 2534"/>
                <a:gd name="T44" fmla="*/ 683 w 1146"/>
                <a:gd name="T45" fmla="*/ 1 h 2534"/>
                <a:gd name="T46" fmla="*/ 780 w 1146"/>
                <a:gd name="T47" fmla="*/ 1 h 2534"/>
                <a:gd name="T48" fmla="*/ 877 w 1146"/>
                <a:gd name="T49" fmla="*/ 50 h 2534"/>
                <a:gd name="T50" fmla="*/ 950 w 1146"/>
                <a:gd name="T51" fmla="*/ 74 h 2534"/>
                <a:gd name="T52" fmla="*/ 1024 w 1146"/>
                <a:gd name="T53" fmla="*/ 147 h 2534"/>
                <a:gd name="T54" fmla="*/ 1072 w 1146"/>
                <a:gd name="T55" fmla="*/ 220 h 2534"/>
                <a:gd name="T56" fmla="*/ 1121 w 1146"/>
                <a:gd name="T57" fmla="*/ 293 h 2534"/>
                <a:gd name="T58" fmla="*/ 1145 w 1146"/>
                <a:gd name="T59" fmla="*/ 391 h 2534"/>
                <a:gd name="T60" fmla="*/ 1145 w 1146"/>
                <a:gd name="T61" fmla="*/ 488 h 2534"/>
                <a:gd name="T62" fmla="*/ 0 w 1146"/>
                <a:gd name="T63" fmla="*/ 0 h 2534"/>
                <a:gd name="T64" fmla="*/ 1146 w 1146"/>
                <a:gd name="T65" fmla="*/ 2534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146" h="2534" fill="none" extrusionOk="0">
                  <a:moveTo>
                    <a:pt x="634" y="2534"/>
                  </a:moveTo>
                  <a:lnTo>
                    <a:pt x="488" y="2534"/>
                  </a:lnTo>
                  <a:lnTo>
                    <a:pt x="390" y="2534"/>
                  </a:lnTo>
                  <a:lnTo>
                    <a:pt x="293" y="2485"/>
                  </a:lnTo>
                  <a:lnTo>
                    <a:pt x="220" y="2461"/>
                  </a:lnTo>
                  <a:lnTo>
                    <a:pt x="147" y="2388"/>
                  </a:lnTo>
                  <a:lnTo>
                    <a:pt x="74" y="2315"/>
                  </a:lnTo>
                  <a:lnTo>
                    <a:pt x="49" y="2242"/>
                  </a:lnTo>
                  <a:lnTo>
                    <a:pt x="1" y="2144"/>
                  </a:lnTo>
                  <a:lnTo>
                    <a:pt x="1" y="2047"/>
                  </a:lnTo>
                  <a:lnTo>
                    <a:pt x="1" y="488"/>
                  </a:lnTo>
                  <a:lnTo>
                    <a:pt x="1" y="391"/>
                  </a:lnTo>
                  <a:lnTo>
                    <a:pt x="49" y="293"/>
                  </a:lnTo>
                  <a:lnTo>
                    <a:pt x="74" y="220"/>
                  </a:lnTo>
                  <a:lnTo>
                    <a:pt x="147" y="147"/>
                  </a:lnTo>
                  <a:lnTo>
                    <a:pt x="220" y="74"/>
                  </a:lnTo>
                  <a:lnTo>
                    <a:pt x="293" y="50"/>
                  </a:lnTo>
                  <a:lnTo>
                    <a:pt x="390" y="1"/>
                  </a:lnTo>
                  <a:lnTo>
                    <a:pt x="488"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0" name="Shape 594"/>
            <p:cNvSpPr>
              <a:spLocks/>
            </p:cNvSpPr>
            <p:nvPr/>
          </p:nvSpPr>
          <p:spPr bwMode="auto">
            <a:xfrm>
              <a:off x="6046975" y="318475"/>
              <a:ext cx="28650" cy="63350"/>
            </a:xfrm>
            <a:custGeom>
              <a:avLst/>
              <a:gdLst>
                <a:gd name="T0" fmla="*/ 634 w 1146"/>
                <a:gd name="T1" fmla="*/ 2534 h 2534"/>
                <a:gd name="T2" fmla="*/ 488 w 1146"/>
                <a:gd name="T3" fmla="*/ 2534 h 2534"/>
                <a:gd name="T4" fmla="*/ 488 w 1146"/>
                <a:gd name="T5" fmla="*/ 2534 h 2534"/>
                <a:gd name="T6" fmla="*/ 390 w 1146"/>
                <a:gd name="T7" fmla="*/ 2534 h 2534"/>
                <a:gd name="T8" fmla="*/ 293 w 1146"/>
                <a:gd name="T9" fmla="*/ 2485 h 2534"/>
                <a:gd name="T10" fmla="*/ 220 w 1146"/>
                <a:gd name="T11" fmla="*/ 2461 h 2534"/>
                <a:gd name="T12" fmla="*/ 147 w 1146"/>
                <a:gd name="T13" fmla="*/ 2388 h 2534"/>
                <a:gd name="T14" fmla="*/ 74 w 1146"/>
                <a:gd name="T15" fmla="*/ 2315 h 2534"/>
                <a:gd name="T16" fmla="*/ 49 w 1146"/>
                <a:gd name="T17" fmla="*/ 2242 h 2534"/>
                <a:gd name="T18" fmla="*/ 1 w 1146"/>
                <a:gd name="T19" fmla="*/ 2144 h 2534"/>
                <a:gd name="T20" fmla="*/ 1 w 1146"/>
                <a:gd name="T21" fmla="*/ 2047 h 2534"/>
                <a:gd name="T22" fmla="*/ 1 w 1146"/>
                <a:gd name="T23" fmla="*/ 488 h 2534"/>
                <a:gd name="T24" fmla="*/ 1 w 1146"/>
                <a:gd name="T25" fmla="*/ 488 h 2534"/>
                <a:gd name="T26" fmla="*/ 1 w 1146"/>
                <a:gd name="T27" fmla="*/ 391 h 2534"/>
                <a:gd name="T28" fmla="*/ 49 w 1146"/>
                <a:gd name="T29" fmla="*/ 293 h 2534"/>
                <a:gd name="T30" fmla="*/ 74 w 1146"/>
                <a:gd name="T31" fmla="*/ 220 h 2534"/>
                <a:gd name="T32" fmla="*/ 147 w 1146"/>
                <a:gd name="T33" fmla="*/ 147 h 2534"/>
                <a:gd name="T34" fmla="*/ 220 w 1146"/>
                <a:gd name="T35" fmla="*/ 74 h 2534"/>
                <a:gd name="T36" fmla="*/ 293 w 1146"/>
                <a:gd name="T37" fmla="*/ 50 h 2534"/>
                <a:gd name="T38" fmla="*/ 390 w 1146"/>
                <a:gd name="T39" fmla="*/ 1 h 2534"/>
                <a:gd name="T40" fmla="*/ 488 w 1146"/>
                <a:gd name="T41" fmla="*/ 1 h 2534"/>
                <a:gd name="T42" fmla="*/ 682 w 1146"/>
                <a:gd name="T43" fmla="*/ 1 h 2534"/>
                <a:gd name="T44" fmla="*/ 682 w 1146"/>
                <a:gd name="T45" fmla="*/ 1 h 2534"/>
                <a:gd name="T46" fmla="*/ 780 w 1146"/>
                <a:gd name="T47" fmla="*/ 1 h 2534"/>
                <a:gd name="T48" fmla="*/ 877 w 1146"/>
                <a:gd name="T49" fmla="*/ 50 h 2534"/>
                <a:gd name="T50" fmla="*/ 950 w 1146"/>
                <a:gd name="T51" fmla="*/ 74 h 2534"/>
                <a:gd name="T52" fmla="*/ 1023 w 1146"/>
                <a:gd name="T53" fmla="*/ 147 h 2534"/>
                <a:gd name="T54" fmla="*/ 1072 w 1146"/>
                <a:gd name="T55" fmla="*/ 220 h 2534"/>
                <a:gd name="T56" fmla="*/ 1121 w 1146"/>
                <a:gd name="T57" fmla="*/ 293 h 2534"/>
                <a:gd name="T58" fmla="*/ 1145 w 1146"/>
                <a:gd name="T59" fmla="*/ 391 h 2534"/>
                <a:gd name="T60" fmla="*/ 1145 w 1146"/>
                <a:gd name="T61" fmla="*/ 488 h 2534"/>
                <a:gd name="T62" fmla="*/ 0 w 1146"/>
                <a:gd name="T63" fmla="*/ 0 h 2534"/>
                <a:gd name="T64" fmla="*/ 1146 w 1146"/>
                <a:gd name="T65" fmla="*/ 2534 h 2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146" h="2534" fill="none" extrusionOk="0">
                  <a:moveTo>
                    <a:pt x="634" y="2534"/>
                  </a:moveTo>
                  <a:lnTo>
                    <a:pt x="488" y="2534"/>
                  </a:lnTo>
                  <a:lnTo>
                    <a:pt x="390" y="2534"/>
                  </a:lnTo>
                  <a:lnTo>
                    <a:pt x="293" y="2485"/>
                  </a:lnTo>
                  <a:lnTo>
                    <a:pt x="220" y="2461"/>
                  </a:lnTo>
                  <a:lnTo>
                    <a:pt x="147" y="2388"/>
                  </a:lnTo>
                  <a:lnTo>
                    <a:pt x="74" y="2315"/>
                  </a:lnTo>
                  <a:lnTo>
                    <a:pt x="49" y="2242"/>
                  </a:lnTo>
                  <a:lnTo>
                    <a:pt x="1" y="2144"/>
                  </a:lnTo>
                  <a:lnTo>
                    <a:pt x="1" y="2047"/>
                  </a:lnTo>
                  <a:lnTo>
                    <a:pt x="1" y="488"/>
                  </a:lnTo>
                  <a:lnTo>
                    <a:pt x="1" y="391"/>
                  </a:lnTo>
                  <a:lnTo>
                    <a:pt x="49" y="293"/>
                  </a:lnTo>
                  <a:lnTo>
                    <a:pt x="74" y="220"/>
                  </a:lnTo>
                  <a:lnTo>
                    <a:pt x="147" y="147"/>
                  </a:lnTo>
                  <a:lnTo>
                    <a:pt x="220" y="74"/>
                  </a:lnTo>
                  <a:lnTo>
                    <a:pt x="293" y="50"/>
                  </a:lnTo>
                  <a:lnTo>
                    <a:pt x="390" y="1"/>
                  </a:lnTo>
                  <a:lnTo>
                    <a:pt x="488"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1" name="Shape 595"/>
            <p:cNvSpPr>
              <a:spLocks/>
            </p:cNvSpPr>
            <p:nvPr/>
          </p:nvSpPr>
          <p:spPr bwMode="auto">
            <a:xfrm>
              <a:off x="5973900" y="407375"/>
              <a:ext cx="401900" cy="272200"/>
            </a:xfrm>
            <a:custGeom>
              <a:avLst/>
              <a:gdLst>
                <a:gd name="T0" fmla="*/ 1 w 16076"/>
                <a:gd name="T1" fmla="*/ 1 h 10888"/>
                <a:gd name="T2" fmla="*/ 1 w 16076"/>
                <a:gd name="T3" fmla="*/ 10303 h 10888"/>
                <a:gd name="T4" fmla="*/ 1 w 16076"/>
                <a:gd name="T5" fmla="*/ 10303 h 10888"/>
                <a:gd name="T6" fmla="*/ 25 w 16076"/>
                <a:gd name="T7" fmla="*/ 10400 h 10888"/>
                <a:gd name="T8" fmla="*/ 74 w 16076"/>
                <a:gd name="T9" fmla="*/ 10498 h 10888"/>
                <a:gd name="T10" fmla="*/ 147 w 16076"/>
                <a:gd name="T11" fmla="*/ 10595 h 10888"/>
                <a:gd name="T12" fmla="*/ 220 w 16076"/>
                <a:gd name="T13" fmla="*/ 10693 h 10888"/>
                <a:gd name="T14" fmla="*/ 342 w 16076"/>
                <a:gd name="T15" fmla="*/ 10766 h 10888"/>
                <a:gd name="T16" fmla="*/ 488 w 16076"/>
                <a:gd name="T17" fmla="*/ 10839 h 10888"/>
                <a:gd name="T18" fmla="*/ 634 w 16076"/>
                <a:gd name="T19" fmla="*/ 10887 h 10888"/>
                <a:gd name="T20" fmla="*/ 780 w 16076"/>
                <a:gd name="T21" fmla="*/ 10887 h 10888"/>
                <a:gd name="T22" fmla="*/ 15296 w 16076"/>
                <a:gd name="T23" fmla="*/ 10887 h 10888"/>
                <a:gd name="T24" fmla="*/ 15296 w 16076"/>
                <a:gd name="T25" fmla="*/ 10887 h 10888"/>
                <a:gd name="T26" fmla="*/ 15442 w 16076"/>
                <a:gd name="T27" fmla="*/ 10887 h 10888"/>
                <a:gd name="T28" fmla="*/ 15588 w 16076"/>
                <a:gd name="T29" fmla="*/ 10839 h 10888"/>
                <a:gd name="T30" fmla="*/ 15734 w 16076"/>
                <a:gd name="T31" fmla="*/ 10766 h 10888"/>
                <a:gd name="T32" fmla="*/ 15856 w 16076"/>
                <a:gd name="T33" fmla="*/ 10668 h 10888"/>
                <a:gd name="T34" fmla="*/ 15929 w 16076"/>
                <a:gd name="T35" fmla="*/ 10546 h 10888"/>
                <a:gd name="T36" fmla="*/ 16002 w 16076"/>
                <a:gd name="T37" fmla="*/ 10425 h 10888"/>
                <a:gd name="T38" fmla="*/ 16051 w 16076"/>
                <a:gd name="T39" fmla="*/ 10278 h 10888"/>
                <a:gd name="T40" fmla="*/ 16075 w 16076"/>
                <a:gd name="T41" fmla="*/ 10108 h 10888"/>
                <a:gd name="T42" fmla="*/ 16075 w 16076"/>
                <a:gd name="T43" fmla="*/ 1 h 10888"/>
                <a:gd name="T44" fmla="*/ 1 w 16076"/>
                <a:gd name="T45" fmla="*/ 1 h 10888"/>
                <a:gd name="T46" fmla="*/ 0 w 16076"/>
                <a:gd name="T47" fmla="*/ 0 h 10888"/>
                <a:gd name="T48" fmla="*/ 16076 w 16076"/>
                <a:gd name="T49" fmla="*/ 10888 h 10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T46" t="T47" r="T48" b="T49"/>
              <a:pathLst>
                <a:path w="16076" h="10888" fill="none" extrusionOk="0">
                  <a:moveTo>
                    <a:pt x="1" y="1"/>
                  </a:move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2" name="Shape 596"/>
            <p:cNvSpPr>
              <a:spLocks/>
            </p:cNvSpPr>
            <p:nvPr/>
          </p:nvSpPr>
          <p:spPr bwMode="auto">
            <a:xfrm>
              <a:off x="6024450" y="456100"/>
              <a:ext cx="300800" cy="175375"/>
            </a:xfrm>
            <a:custGeom>
              <a:avLst/>
              <a:gdLst>
                <a:gd name="T0" fmla="*/ 0 w 12032"/>
                <a:gd name="T1" fmla="*/ 0 h 7015"/>
                <a:gd name="T2" fmla="*/ 12032 w 12032"/>
                <a:gd name="T3" fmla="*/ 0 h 7015"/>
                <a:gd name="T4" fmla="*/ 12032 w 12032"/>
                <a:gd name="T5" fmla="*/ 7014 h 7015"/>
                <a:gd name="T6" fmla="*/ 0 w 12032"/>
                <a:gd name="T7" fmla="*/ 7014 h 7015"/>
                <a:gd name="T8" fmla="*/ 0 w 12032"/>
                <a:gd name="T9" fmla="*/ 0 h 7015"/>
                <a:gd name="T10" fmla="*/ 0 w 12032"/>
                <a:gd name="T11" fmla="*/ 0 h 7015"/>
                <a:gd name="T12" fmla="*/ 12032 w 12032"/>
                <a:gd name="T13" fmla="*/ 7015 h 7015"/>
              </a:gdLst>
              <a:ahLst/>
              <a:cxnLst>
                <a:cxn ang="0">
                  <a:pos x="T0" y="T1"/>
                </a:cxn>
                <a:cxn ang="0">
                  <a:pos x="T2" y="T3"/>
                </a:cxn>
                <a:cxn ang="0">
                  <a:pos x="T4" y="T5"/>
                </a:cxn>
                <a:cxn ang="0">
                  <a:pos x="T6" y="T7"/>
                </a:cxn>
                <a:cxn ang="0">
                  <a:pos x="T8" y="T9"/>
                </a:cxn>
              </a:cxnLst>
              <a:rect l="T10" t="T11" r="T12" b="T13"/>
              <a:pathLst>
                <a:path w="12032" h="7015" fill="none" extrusionOk="0">
                  <a:moveTo>
                    <a:pt x="0" y="0"/>
                  </a:moveTo>
                  <a:lnTo>
                    <a:pt x="12032" y="0"/>
                  </a:lnTo>
                  <a:lnTo>
                    <a:pt x="12032" y="7014"/>
                  </a:lnTo>
                  <a:lnTo>
                    <a:pt x="0" y="7014"/>
                  </a:lnTo>
                  <a:lnTo>
                    <a:pt x="0" y="0"/>
                  </a:lnTo>
                  <a:close/>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3" name="Shape 597"/>
            <p:cNvSpPr>
              <a:spLocks/>
            </p:cNvSpPr>
            <p:nvPr/>
          </p:nvSpPr>
          <p:spPr bwMode="auto">
            <a:xfrm>
              <a:off x="6024450" y="573000"/>
              <a:ext cx="300800" cy="25"/>
            </a:xfrm>
            <a:custGeom>
              <a:avLst/>
              <a:gdLst>
                <a:gd name="T0" fmla="*/ 0 w 12032"/>
                <a:gd name="T1" fmla="*/ 0 h 1"/>
                <a:gd name="T2" fmla="*/ 12032 w 12032"/>
                <a:gd name="T3" fmla="*/ 0 h 1"/>
                <a:gd name="T4" fmla="*/ 0 w 12032"/>
                <a:gd name="T5" fmla="*/ 0 h 1"/>
                <a:gd name="T6" fmla="*/ 12032 w 12032"/>
                <a:gd name="T7" fmla="*/ 1 h 1"/>
              </a:gdLst>
              <a:ahLst/>
              <a:cxnLst>
                <a:cxn ang="0">
                  <a:pos x="T0" y="T1"/>
                </a:cxn>
                <a:cxn ang="0">
                  <a:pos x="T2" y="T3"/>
                </a:cxn>
              </a:cxnLst>
              <a:rect l="T4" t="T5" r="T6" b="T7"/>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4" name="Shape 598"/>
            <p:cNvSpPr>
              <a:spLocks/>
            </p:cNvSpPr>
            <p:nvPr/>
          </p:nvSpPr>
          <p:spPr bwMode="auto">
            <a:xfrm>
              <a:off x="6024450" y="514550"/>
              <a:ext cx="300800" cy="25"/>
            </a:xfrm>
            <a:custGeom>
              <a:avLst/>
              <a:gdLst>
                <a:gd name="T0" fmla="*/ 0 w 12032"/>
                <a:gd name="T1" fmla="*/ 0 h 1"/>
                <a:gd name="T2" fmla="*/ 12032 w 12032"/>
                <a:gd name="T3" fmla="*/ 0 h 1"/>
                <a:gd name="T4" fmla="*/ 0 w 12032"/>
                <a:gd name="T5" fmla="*/ 0 h 1"/>
                <a:gd name="T6" fmla="*/ 12032 w 12032"/>
                <a:gd name="T7" fmla="*/ 1 h 1"/>
              </a:gdLst>
              <a:ahLst/>
              <a:cxnLst>
                <a:cxn ang="0">
                  <a:pos x="T0" y="T1"/>
                </a:cxn>
                <a:cxn ang="0">
                  <a:pos x="T2" y="T3"/>
                </a:cxn>
              </a:cxnLst>
              <a:rect l="T4" t="T5" r="T6" b="T7"/>
              <a:pathLst>
                <a:path w="12032" h="1" fill="none" extrusionOk="0">
                  <a:moveTo>
                    <a:pt x="0" y="0"/>
                  </a:moveTo>
                  <a:lnTo>
                    <a:pt x="12032" y="0"/>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5" name="Shape 599"/>
            <p:cNvSpPr>
              <a:spLocks/>
            </p:cNvSpPr>
            <p:nvPr/>
          </p:nvSpPr>
          <p:spPr bwMode="auto">
            <a:xfrm>
              <a:off x="6264950" y="456100"/>
              <a:ext cx="25" cy="175375"/>
            </a:xfrm>
            <a:custGeom>
              <a:avLst/>
              <a:gdLst>
                <a:gd name="T0" fmla="*/ 1 w 1"/>
                <a:gd name="T1" fmla="*/ 0 h 7015"/>
                <a:gd name="T2" fmla="*/ 1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6" name="Shape 600"/>
            <p:cNvSpPr>
              <a:spLocks/>
            </p:cNvSpPr>
            <p:nvPr/>
          </p:nvSpPr>
          <p:spPr bwMode="auto">
            <a:xfrm>
              <a:off x="6204675" y="456100"/>
              <a:ext cx="25" cy="175375"/>
            </a:xfrm>
            <a:custGeom>
              <a:avLst/>
              <a:gdLst>
                <a:gd name="T0" fmla="*/ 0 w 1"/>
                <a:gd name="T1" fmla="*/ 0 h 7015"/>
                <a:gd name="T2" fmla="*/ 0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0" y="0"/>
                  </a:moveTo>
                  <a:lnTo>
                    <a:pt x="0"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7" name="Shape 601"/>
            <p:cNvSpPr>
              <a:spLocks/>
            </p:cNvSpPr>
            <p:nvPr/>
          </p:nvSpPr>
          <p:spPr bwMode="auto">
            <a:xfrm>
              <a:off x="6145000" y="456100"/>
              <a:ext cx="25" cy="175375"/>
            </a:xfrm>
            <a:custGeom>
              <a:avLst/>
              <a:gdLst>
                <a:gd name="T0" fmla="*/ 1 w 1"/>
                <a:gd name="T1" fmla="*/ 0 h 7015"/>
                <a:gd name="T2" fmla="*/ 1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5378" name="Shape 602"/>
            <p:cNvSpPr>
              <a:spLocks/>
            </p:cNvSpPr>
            <p:nvPr/>
          </p:nvSpPr>
          <p:spPr bwMode="auto">
            <a:xfrm>
              <a:off x="6084725" y="456100"/>
              <a:ext cx="25" cy="175375"/>
            </a:xfrm>
            <a:custGeom>
              <a:avLst/>
              <a:gdLst>
                <a:gd name="T0" fmla="*/ 1 w 1"/>
                <a:gd name="T1" fmla="*/ 0 h 7015"/>
                <a:gd name="T2" fmla="*/ 1 w 1"/>
                <a:gd name="T3" fmla="*/ 7014 h 7015"/>
                <a:gd name="T4" fmla="*/ 0 w 1"/>
                <a:gd name="T5" fmla="*/ 0 h 7015"/>
                <a:gd name="T6" fmla="*/ 1 w 1"/>
                <a:gd name="T7" fmla="*/ 7015 h 7015"/>
              </a:gdLst>
              <a:ahLst/>
              <a:cxnLst>
                <a:cxn ang="0">
                  <a:pos x="T0" y="T1"/>
                </a:cxn>
                <a:cxn ang="0">
                  <a:pos x="T2" y="T3"/>
                </a:cxn>
              </a:cxnLst>
              <a:rect l="T4" t="T5" r="T6" b="T7"/>
              <a:pathLst>
                <a:path w="1" h="7015" fill="none" extrusionOk="0">
                  <a:moveTo>
                    <a:pt x="1" y="0"/>
                  </a:moveTo>
                  <a:lnTo>
                    <a:pt x="1" y="7014"/>
                  </a:lnTo>
                </a:path>
              </a:pathLst>
            </a:custGeom>
            <a:noFill/>
            <a:ln w="9525"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pic>
        <p:nvPicPr>
          <p:cNvPr id="15364" name="Picture 22" descr="calend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240" y="2403230"/>
            <a:ext cx="8365180" cy="364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3387" y="1198034"/>
            <a:ext cx="8236479" cy="1545167"/>
          </a:xfrm>
          <a:prstGeom prst="rect">
            <a:avLst/>
          </a:prstGeom>
        </p:spPr>
        <p:txBody>
          <a:bodyPr/>
          <a:lstStyle>
            <a:defPPr marR="0" lvl="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ＭＳ Ｐゴシック" charset="0"/>
                <a:cs typeface="Arial"/>
                <a:sym typeface="Arial" charset="0"/>
              </a:defRPr>
            </a:lvl1pPr>
            <a:lvl2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2pPr>
            <a:lvl3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3pPr>
            <a:lvl4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4pPr>
            <a:lvl5pPr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5pPr>
            <a:lvl6pPr marL="4572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6pPr>
            <a:lvl7pPr marL="9144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7pPr>
            <a:lvl8pPr marL="13716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8pPr>
            <a:lvl9pPr marL="1828800" algn="l" rtl="0" eaLnBrk="1" fontAlgn="base" hangingPunct="1">
              <a:spcBef>
                <a:spcPct val="0"/>
              </a:spcBef>
              <a:spcAft>
                <a:spcPct val="0"/>
              </a:spcAft>
              <a:defRPr sz="1400">
                <a:solidFill>
                  <a:srgbClr val="000000"/>
                </a:solidFill>
                <a:latin typeface="Arial" charset="0"/>
                <a:ea typeface="ＭＳ Ｐゴシック" charset="0"/>
                <a:cs typeface="Arial" charset="0"/>
                <a:sym typeface="Arial" charset="0"/>
              </a:defRPr>
            </a:lvl9pPr>
          </a:lstStyle>
          <a:p>
            <a:pPr algn="ctr" fontAlgn="auto">
              <a:spcAft>
                <a:spcPts val="0"/>
              </a:spcAft>
              <a:buClr>
                <a:srgbClr val="FFFFFF"/>
              </a:buClr>
              <a:buFont typeface="Roboto Slab"/>
              <a:buNone/>
              <a:defRPr/>
            </a:pPr>
            <a:r>
              <a:rPr lang="en-US" sz="4800" b="1" dirty="0">
                <a:solidFill>
                  <a:schemeClr val="accent5"/>
                </a:solidFill>
                <a:latin typeface="Rockwell"/>
                <a:ea typeface="Roboto Slab"/>
                <a:cs typeface="Rockwell"/>
                <a:sym typeface="Roboto Slab"/>
              </a:rPr>
              <a:t>Why Does Attendance Matter for Achievement?</a:t>
            </a:r>
          </a:p>
        </p:txBody>
      </p:sp>
      <p:sp>
        <p:nvSpPr>
          <p:cNvPr id="3" name="TextBox 2"/>
          <p:cNvSpPr txBox="1"/>
          <p:nvPr/>
        </p:nvSpPr>
        <p:spPr>
          <a:xfrm>
            <a:off x="778935" y="2794004"/>
            <a:ext cx="7603067" cy="461665"/>
          </a:xfrm>
          <a:prstGeom prst="rect">
            <a:avLst/>
          </a:prstGeom>
          <a:noFill/>
        </p:spPr>
        <p:txBody>
          <a:bodyPr wrap="square" rtlCol="0">
            <a:spAutoFit/>
          </a:bodyPr>
          <a:lstStyle/>
          <a:p>
            <a:pPr algn="ctr"/>
            <a:r>
              <a:rPr lang="en-US" sz="2400" b="1" i="1" dirty="0">
                <a:solidFill>
                  <a:schemeClr val="accent3"/>
                </a:solidFill>
                <a:latin typeface="Gill Sans MT"/>
                <a:cs typeface="Gill Sans MT"/>
              </a:rPr>
              <a:t>What we know from research around the country</a:t>
            </a:r>
          </a:p>
        </p:txBody>
      </p:sp>
      <p:pic>
        <p:nvPicPr>
          <p:cNvPr id="4" name="Picture 3" descr="kidswithgradca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3730970"/>
            <a:ext cx="3843867" cy="1657893"/>
          </a:xfrm>
          <a:prstGeom prst="rect">
            <a:avLst/>
          </a:prstGeom>
        </p:spPr>
      </p:pic>
    </p:spTree>
    <p:extLst>
      <p:ext uri="{BB962C8B-B14F-4D97-AF65-F5344CB8AC3E}">
        <p14:creationId xmlns:p14="http://schemas.microsoft.com/office/powerpoint/2010/main" val="4074515888"/>
      </p:ext>
    </p:extLst>
  </p:cSld>
  <p:clrMapOvr>
    <a:masterClrMapping/>
  </p:clrMapOvr>
</p:sld>
</file>

<file path=ppt/theme/theme1.xml><?xml version="1.0" encoding="utf-8"?>
<a:theme xmlns:a="http://schemas.openxmlformats.org/drawingml/2006/main" name="AW PP">
  <a:themeElements>
    <a:clrScheme name="Custom 2">
      <a:dk1>
        <a:srgbClr val="40404F"/>
      </a:dk1>
      <a:lt1>
        <a:sysClr val="window" lastClr="FFFFFF"/>
      </a:lt1>
      <a:dk2>
        <a:srgbClr val="3D8C62"/>
      </a:dk2>
      <a:lt2>
        <a:srgbClr val="195751"/>
      </a:lt2>
      <a:accent1>
        <a:srgbClr val="144056"/>
      </a:accent1>
      <a:accent2>
        <a:srgbClr val="2F60CF"/>
      </a:accent2>
      <a:accent3>
        <a:srgbClr val="84B45E"/>
      </a:accent3>
      <a:accent4>
        <a:srgbClr val="378145"/>
      </a:accent4>
      <a:accent5>
        <a:srgbClr val="1B637A"/>
      </a:accent5>
      <a:accent6>
        <a:srgbClr val="195751"/>
      </a:accent6>
      <a:hlink>
        <a:srgbClr val="3D8C62"/>
      </a:hlink>
      <a:folHlink>
        <a:srgbClr val="84B4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AW PP.pot</Template>
  <TotalTime>1049</TotalTime>
  <Words>3039</Words>
  <Application>Microsoft Macintosh PowerPoint</Application>
  <PresentationFormat>On-screen Show (4:3)</PresentationFormat>
  <Paragraphs>346</Paragraphs>
  <Slides>42</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AW PP</vt:lpstr>
      <vt:lpstr>Worksheet</vt:lpstr>
      <vt:lpstr>Excel.Chart.8</vt:lpstr>
      <vt:lpstr>Reducing Chronic Absence </vt:lpstr>
      <vt:lpstr>About Us</vt:lpstr>
      <vt:lpstr>What is Chronic Absence?</vt:lpstr>
      <vt:lpstr>Multiple Measures of Attendance</vt:lpstr>
      <vt:lpstr>Average Daily Attendance (ADA)  Can Mask Chronic Absence</vt:lpstr>
      <vt:lpstr>Truancy  (unexcused absences) can underestimate chronic absence</vt:lpstr>
      <vt:lpstr>Chronic Absence Vs. Truancy</vt:lpstr>
      <vt:lpstr>Chronic Absence Is Easily Masked If We Only Monitor Missing Consecutive days</vt:lpstr>
      <vt:lpstr>PowerPoint Presentation</vt:lpstr>
      <vt:lpstr>Why Does Attendance Matter?</vt:lpstr>
      <vt:lpstr>Improving Attendance Matters Because it Reflects:</vt:lpstr>
      <vt:lpstr>Multiple Years of Chronic Absenteeism = High Risk for low 3rd Grade Reading Skills</vt:lpstr>
      <vt:lpstr>Chronic Early Absence Connected to Poor Long- Term Academic Outcomes</vt:lpstr>
      <vt:lpstr>The Effects of Chronic Absence on Dropout Rates Are Cumulative </vt:lpstr>
      <vt:lpstr>How Can We Address Chronic Absence?</vt:lpstr>
      <vt:lpstr>Unpack contributing factors to chronic absence </vt:lpstr>
      <vt:lpstr>Recognize that Going to School Reflects When Families Have </vt:lpstr>
      <vt:lpstr>Recommended Site-Level Strategies</vt:lpstr>
      <vt:lpstr>Invest in Prevention and Early Intervention </vt:lpstr>
      <vt:lpstr>Tier 1: Family Engagement Strategies</vt:lpstr>
      <vt:lpstr>Tier 1: Creating a positive, engaging school climate that supports attendance</vt:lpstr>
      <vt:lpstr>Parents underestimate the number of year-end absences</vt:lpstr>
      <vt:lpstr>Schools inadvertently reinforce some absence-causing beliefs</vt:lpstr>
      <vt:lpstr>Parent Video &amp; Discussion Guide</vt:lpstr>
      <vt:lpstr>Help families make back-up plans</vt:lpstr>
      <vt:lpstr>Tier 2 Interventions</vt:lpstr>
      <vt:lpstr>Criteria for Identifying Priority Students for Tier 2 Supports</vt:lpstr>
      <vt:lpstr>The first month of school predicts chronic absence</vt:lpstr>
      <vt:lpstr>Possible Tier 2 Interventions</vt:lpstr>
      <vt:lpstr>Tier 3 Interventions</vt:lpstr>
      <vt:lpstr>Who can help families in Tier 3?</vt:lpstr>
      <vt:lpstr>What might educators and community partners say to families?</vt:lpstr>
      <vt:lpstr>Take a Data Driven Systemic Approach </vt:lpstr>
      <vt:lpstr>PowerPoint Presentation</vt:lpstr>
      <vt:lpstr>Additional Resources</vt:lpstr>
      <vt:lpstr>What tools are available to calculate chronic absence?</vt:lpstr>
      <vt:lpstr>Superintendent’s Call to Action</vt:lpstr>
      <vt:lpstr>Chronic absence is like a warning light on your car dashboard</vt:lpstr>
      <vt:lpstr>Chronic Absence Can Vary Widely by Classroom</vt:lpstr>
      <vt:lpstr>Chronic absence is especially challenging for low-income children </vt:lpstr>
      <vt:lpstr>In NYC, chronic elementary school absence is higher in low-income neighborhoods</vt:lpstr>
      <vt:lpstr>Who Makes a Difference?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Chronic Absence Why Does It Matter? What Can We Do?</dc:title>
  <dc:creator>Hedy Chang</dc:creator>
  <cp:lastModifiedBy>Keane Lauren</cp:lastModifiedBy>
  <cp:revision>118</cp:revision>
  <dcterms:modified xsi:type="dcterms:W3CDTF">2016-04-10T00:43:55Z</dcterms:modified>
</cp:coreProperties>
</file>